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58" r:id="rId3"/>
    <p:sldId id="261" r:id="rId4"/>
    <p:sldId id="290" r:id="rId5"/>
    <p:sldId id="264" r:id="rId6"/>
    <p:sldId id="274" r:id="rId7"/>
    <p:sldId id="266" r:id="rId8"/>
    <p:sldId id="268" r:id="rId9"/>
    <p:sldId id="291" r:id="rId10"/>
    <p:sldId id="276" r:id="rId11"/>
    <p:sldId id="275" r:id="rId12"/>
    <p:sldId id="267" r:id="rId13"/>
    <p:sldId id="279" r:id="rId14"/>
    <p:sldId id="272" r:id="rId15"/>
    <p:sldId id="281" r:id="rId16"/>
    <p:sldId id="282" r:id="rId17"/>
    <p:sldId id="283" r:id="rId18"/>
    <p:sldId id="284" r:id="rId19"/>
    <p:sldId id="285" r:id="rId20"/>
    <p:sldId id="286" r:id="rId21"/>
    <p:sldId id="269" r:id="rId22"/>
    <p:sldId id="287" r:id="rId23"/>
    <p:sldId id="288" r:id="rId24"/>
    <p:sldId id="289" r:id="rId25"/>
    <p:sldId id="263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B96"/>
    <a:srgbClr val="0000FF"/>
    <a:srgbClr val="99006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4E201-D93F-41F2-AD87-8CEAF33662D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204612D-7018-4492-AE28-250C239C55E3}">
      <dgm:prSet phldrT="[Testo]" custT="1"/>
      <dgm:spPr>
        <a:solidFill>
          <a:srgbClr val="FF9900"/>
        </a:solidFill>
      </dgm:spPr>
      <dgm:t>
        <a:bodyPr/>
        <a:lstStyle/>
        <a:p>
          <a:endParaRPr lang="it-IT" sz="1600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r>
            <a:rPr lang="it-IT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Open </a:t>
          </a:r>
          <a:r>
            <a:rPr lang="it-IT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Call</a:t>
          </a:r>
          <a:r>
            <a:rPr lang="it-IT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(</a:t>
          </a:r>
          <a:r>
            <a:rPr lang="it-IT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all</a:t>
          </a:r>
          <a:r>
            <a:rPr lang="it-IT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it-IT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priorities</a:t>
          </a:r>
          <a:r>
            <a:rPr lang="it-IT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)</a:t>
          </a:r>
          <a:endParaRPr lang="it-IT" sz="16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2045B3E6-5992-4255-B426-F17C5C503A8B}" type="parTrans" cxnId="{3EC6770A-42FA-41EA-9EAD-C7499A071A5C}">
      <dgm:prSet/>
      <dgm:spPr/>
      <dgm:t>
        <a:bodyPr/>
        <a:lstStyle/>
        <a:p>
          <a:endParaRPr lang="it-IT"/>
        </a:p>
      </dgm:t>
    </dgm:pt>
    <dgm:pt modelId="{6C8B89EF-DE48-4371-8950-6EEA8B4BFC02}" type="sibTrans" cxnId="{3EC6770A-42FA-41EA-9EAD-C7499A071A5C}">
      <dgm:prSet/>
      <dgm:spPr/>
      <dgm:t>
        <a:bodyPr/>
        <a:lstStyle/>
        <a:p>
          <a:endParaRPr lang="it-IT"/>
        </a:p>
      </dgm:t>
    </dgm:pt>
    <dgm:pt modelId="{10B57E15-78FF-4B1E-9E54-93618DFF59EE}">
      <dgm:prSet phldrT="[Testo]" custT="1"/>
      <dgm:spPr>
        <a:solidFill>
          <a:srgbClr val="0082B0"/>
        </a:solidFill>
      </dgm:spPr>
      <dgm:t>
        <a:bodyPr/>
        <a:lstStyle/>
        <a:p>
          <a:pPr algn="l"/>
          <a:r>
            <a:rPr lang="it-IT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Networks</a:t>
          </a:r>
          <a:endParaRPr lang="it-IT" sz="16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2ECB59E-4FB3-44A2-A77A-C03259782773}" type="parTrans" cxnId="{3A8D083E-04AB-4B48-856F-334941DD6243}">
      <dgm:prSet/>
      <dgm:spPr/>
      <dgm:t>
        <a:bodyPr/>
        <a:lstStyle/>
        <a:p>
          <a:endParaRPr lang="it-IT"/>
        </a:p>
      </dgm:t>
    </dgm:pt>
    <dgm:pt modelId="{95860C93-F6D2-4B49-B2F6-E65121A85757}" type="sibTrans" cxnId="{3A8D083E-04AB-4B48-856F-334941DD6243}">
      <dgm:prSet/>
      <dgm:spPr/>
      <dgm:t>
        <a:bodyPr/>
        <a:lstStyle/>
        <a:p>
          <a:endParaRPr lang="it-IT"/>
        </a:p>
      </dgm:t>
    </dgm:pt>
    <dgm:pt modelId="{AF4ADECB-763C-49C3-9C8C-D18B41929B55}">
      <dgm:prSet phldrT="[Testo]" custT="1"/>
      <dgm:spPr>
        <a:solidFill>
          <a:srgbClr val="8A0000"/>
        </a:solidFill>
      </dgm:spPr>
      <dgm:t>
        <a:bodyPr/>
        <a:lstStyle/>
        <a:p>
          <a:pPr algn="r"/>
          <a:r>
            <a:rPr lang="it-IT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Piloting</a:t>
          </a:r>
          <a:endParaRPr lang="it-IT" sz="16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2D23BA9-6D15-425A-A152-DA9932B5B3E5}" type="parTrans" cxnId="{0B3FB567-0EC7-4A9E-B43C-EDD82BBC7A0F}">
      <dgm:prSet/>
      <dgm:spPr/>
      <dgm:t>
        <a:bodyPr/>
        <a:lstStyle/>
        <a:p>
          <a:endParaRPr lang="it-IT"/>
        </a:p>
      </dgm:t>
    </dgm:pt>
    <dgm:pt modelId="{13F518E5-9BEC-442A-9EEB-F3E5F6286CD6}" type="sibTrans" cxnId="{0B3FB567-0EC7-4A9E-B43C-EDD82BBC7A0F}">
      <dgm:prSet/>
      <dgm:spPr/>
      <dgm:t>
        <a:bodyPr/>
        <a:lstStyle/>
        <a:p>
          <a:endParaRPr lang="it-IT"/>
        </a:p>
      </dgm:t>
    </dgm:pt>
    <dgm:pt modelId="{5B11BA85-49C9-44ED-8174-5450AF4C63DE}" type="pres">
      <dgm:prSet presAssocID="{3B94E201-D93F-41F2-AD87-8CEAF33662DF}" presName="compositeShape" presStyleCnt="0">
        <dgm:presLayoutVars>
          <dgm:chMax val="7"/>
          <dgm:dir/>
          <dgm:resizeHandles val="exact"/>
        </dgm:presLayoutVars>
      </dgm:prSet>
      <dgm:spPr/>
    </dgm:pt>
    <dgm:pt modelId="{664F0271-C7E5-45DE-9806-55FF7BD4C4FB}" type="pres">
      <dgm:prSet presAssocID="{C204612D-7018-4492-AE28-250C239C55E3}" presName="circ1" presStyleLbl="vennNode1" presStyleIdx="0" presStyleCnt="3"/>
      <dgm:spPr/>
      <dgm:t>
        <a:bodyPr/>
        <a:lstStyle/>
        <a:p>
          <a:endParaRPr lang="fr-FR"/>
        </a:p>
      </dgm:t>
    </dgm:pt>
    <dgm:pt modelId="{ADEEA186-1FAF-48B0-A389-B9D2C5B492D2}" type="pres">
      <dgm:prSet presAssocID="{C204612D-7018-4492-AE28-250C239C55E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ABD1D1F-1BE0-4440-B049-8763E7CA3159}" type="pres">
      <dgm:prSet presAssocID="{10B57E15-78FF-4B1E-9E54-93618DFF59EE}" presName="circ2" presStyleLbl="vennNode1" presStyleIdx="1" presStyleCnt="3" custLinFactNeighborX="12251" custLinFactNeighborY="2162"/>
      <dgm:spPr/>
      <dgm:t>
        <a:bodyPr/>
        <a:lstStyle/>
        <a:p>
          <a:endParaRPr lang="fr-FR"/>
        </a:p>
      </dgm:t>
    </dgm:pt>
    <dgm:pt modelId="{EB8B98D9-B230-4196-BB70-F30C15FA212C}" type="pres">
      <dgm:prSet presAssocID="{10B57E15-78FF-4B1E-9E54-93618DFF59E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FA0371-7123-42E0-89E3-0529A09B9FBB}" type="pres">
      <dgm:prSet presAssocID="{AF4ADECB-763C-49C3-9C8C-D18B41929B55}" presName="circ3" presStyleLbl="vennNode1" presStyleIdx="2" presStyleCnt="3" custScaleX="99757" custScaleY="96742" custLinFactNeighborX="-10378" custLinFactNeighborY="1199"/>
      <dgm:spPr/>
      <dgm:t>
        <a:bodyPr/>
        <a:lstStyle/>
        <a:p>
          <a:endParaRPr lang="fr-FR"/>
        </a:p>
      </dgm:t>
    </dgm:pt>
    <dgm:pt modelId="{6520B933-739E-4973-8C94-9233E9D40797}" type="pres">
      <dgm:prSet presAssocID="{AF4ADECB-763C-49C3-9C8C-D18B41929B5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7956B99-92D8-49CB-830D-28E889737C94}" type="presOf" srcId="{AF4ADECB-763C-49C3-9C8C-D18B41929B55}" destId="{7AFA0371-7123-42E0-89E3-0529A09B9FBB}" srcOrd="0" destOrd="0" presId="urn:microsoft.com/office/officeart/2005/8/layout/venn1"/>
    <dgm:cxn modelId="{8C34709E-FF50-47AF-9B63-8759441F05AF}" type="presOf" srcId="{C204612D-7018-4492-AE28-250C239C55E3}" destId="{664F0271-C7E5-45DE-9806-55FF7BD4C4FB}" srcOrd="0" destOrd="0" presId="urn:microsoft.com/office/officeart/2005/8/layout/venn1"/>
    <dgm:cxn modelId="{46D89181-7439-4494-9654-29FB54E6D10F}" type="presOf" srcId="{10B57E15-78FF-4B1E-9E54-93618DFF59EE}" destId="{EB8B98D9-B230-4196-BB70-F30C15FA212C}" srcOrd="1" destOrd="0" presId="urn:microsoft.com/office/officeart/2005/8/layout/venn1"/>
    <dgm:cxn modelId="{F9C20551-B476-4375-81F9-1B0A685EBE1E}" type="presOf" srcId="{AF4ADECB-763C-49C3-9C8C-D18B41929B55}" destId="{6520B933-739E-4973-8C94-9233E9D40797}" srcOrd="1" destOrd="0" presId="urn:microsoft.com/office/officeart/2005/8/layout/venn1"/>
    <dgm:cxn modelId="{3A8D083E-04AB-4B48-856F-334941DD6243}" srcId="{3B94E201-D93F-41F2-AD87-8CEAF33662DF}" destId="{10B57E15-78FF-4B1E-9E54-93618DFF59EE}" srcOrd="1" destOrd="0" parTransId="{52ECB59E-4FB3-44A2-A77A-C03259782773}" sibTransId="{95860C93-F6D2-4B49-B2F6-E65121A85757}"/>
    <dgm:cxn modelId="{3EC6770A-42FA-41EA-9EAD-C7499A071A5C}" srcId="{3B94E201-D93F-41F2-AD87-8CEAF33662DF}" destId="{C204612D-7018-4492-AE28-250C239C55E3}" srcOrd="0" destOrd="0" parTransId="{2045B3E6-5992-4255-B426-F17C5C503A8B}" sibTransId="{6C8B89EF-DE48-4371-8950-6EEA8B4BFC02}"/>
    <dgm:cxn modelId="{0B3FB567-0EC7-4A9E-B43C-EDD82BBC7A0F}" srcId="{3B94E201-D93F-41F2-AD87-8CEAF33662DF}" destId="{AF4ADECB-763C-49C3-9C8C-D18B41929B55}" srcOrd="2" destOrd="0" parTransId="{62D23BA9-6D15-425A-A152-DA9932B5B3E5}" sibTransId="{13F518E5-9BEC-442A-9EEB-F3E5F6286CD6}"/>
    <dgm:cxn modelId="{6BB97784-14CC-4540-8CD7-F3A340338262}" type="presOf" srcId="{3B94E201-D93F-41F2-AD87-8CEAF33662DF}" destId="{5B11BA85-49C9-44ED-8174-5450AF4C63DE}" srcOrd="0" destOrd="0" presId="urn:microsoft.com/office/officeart/2005/8/layout/venn1"/>
    <dgm:cxn modelId="{0F5AC872-A4F6-4348-A536-47C37B1E38ED}" type="presOf" srcId="{10B57E15-78FF-4B1E-9E54-93618DFF59EE}" destId="{CABD1D1F-1BE0-4440-B049-8763E7CA3159}" srcOrd="0" destOrd="0" presId="urn:microsoft.com/office/officeart/2005/8/layout/venn1"/>
    <dgm:cxn modelId="{B5BF63EB-DD56-4BB9-ACDE-9186C72A0117}" type="presOf" srcId="{C204612D-7018-4492-AE28-250C239C55E3}" destId="{ADEEA186-1FAF-48B0-A389-B9D2C5B492D2}" srcOrd="1" destOrd="0" presId="urn:microsoft.com/office/officeart/2005/8/layout/venn1"/>
    <dgm:cxn modelId="{51A2B8AF-8545-4AA8-AB08-697623D00693}" type="presParOf" srcId="{5B11BA85-49C9-44ED-8174-5450AF4C63DE}" destId="{664F0271-C7E5-45DE-9806-55FF7BD4C4FB}" srcOrd="0" destOrd="0" presId="urn:microsoft.com/office/officeart/2005/8/layout/venn1"/>
    <dgm:cxn modelId="{C716436F-016E-4C5C-8B3B-7B7EFBB44489}" type="presParOf" srcId="{5B11BA85-49C9-44ED-8174-5450AF4C63DE}" destId="{ADEEA186-1FAF-48B0-A389-B9D2C5B492D2}" srcOrd="1" destOrd="0" presId="urn:microsoft.com/office/officeart/2005/8/layout/venn1"/>
    <dgm:cxn modelId="{635936F7-F054-4F7A-97A3-9C7672C8F6A0}" type="presParOf" srcId="{5B11BA85-49C9-44ED-8174-5450AF4C63DE}" destId="{CABD1D1F-1BE0-4440-B049-8763E7CA3159}" srcOrd="2" destOrd="0" presId="urn:microsoft.com/office/officeart/2005/8/layout/venn1"/>
    <dgm:cxn modelId="{B732AFAA-B07C-4B4A-95BA-7B346072AE7B}" type="presParOf" srcId="{5B11BA85-49C9-44ED-8174-5450AF4C63DE}" destId="{EB8B98D9-B230-4196-BB70-F30C15FA212C}" srcOrd="3" destOrd="0" presId="urn:microsoft.com/office/officeart/2005/8/layout/venn1"/>
    <dgm:cxn modelId="{0B9FA213-2235-46F0-ADAA-A03222B72D0D}" type="presParOf" srcId="{5B11BA85-49C9-44ED-8174-5450AF4C63DE}" destId="{7AFA0371-7123-42E0-89E3-0529A09B9FBB}" srcOrd="4" destOrd="0" presId="urn:microsoft.com/office/officeart/2005/8/layout/venn1"/>
    <dgm:cxn modelId="{71FCC046-68E2-4DA5-887A-2F6D1C207D99}" type="presParOf" srcId="{5B11BA85-49C9-44ED-8174-5450AF4C63DE}" destId="{6520B933-739E-4973-8C94-9233E9D40797}" srcOrd="5" destOrd="0" presId="urn:microsoft.com/office/officeart/2005/8/layout/ven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224C5B-F8B8-41FD-8F3F-4CF501A691D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FDFD389-348B-42AC-8DC6-CA2B0511FFFA}">
      <dgm:prSet phldrT="[Testo]" custT="1"/>
      <dgm:spPr>
        <a:solidFill>
          <a:srgbClr val="954B96"/>
        </a:solidFill>
      </dgm:spPr>
      <dgm:t>
        <a:bodyPr/>
        <a:lstStyle/>
        <a:p>
          <a:r>
            <a:rPr lang="it-IT" sz="1600" b="1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it-IT" sz="16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061C1F-4ED3-4173-B586-E6586B6081ED}" type="parTrans" cxnId="{A61D0CFA-E42C-4D18-8EB2-C0A7F97816E6}">
      <dgm:prSet/>
      <dgm:spPr/>
      <dgm:t>
        <a:bodyPr/>
        <a:lstStyle/>
        <a:p>
          <a:endParaRPr lang="it-IT" sz="1600"/>
        </a:p>
      </dgm:t>
    </dgm:pt>
    <dgm:pt modelId="{8CBCA0B1-BAC2-49C3-B98C-BF0FEC128DC6}" type="sibTrans" cxnId="{A61D0CFA-E42C-4D18-8EB2-C0A7F97816E6}">
      <dgm:prSet/>
      <dgm:spPr/>
      <dgm:t>
        <a:bodyPr/>
        <a:lstStyle/>
        <a:p>
          <a:endParaRPr lang="it-IT" sz="1600"/>
        </a:p>
      </dgm:t>
    </dgm:pt>
    <dgm:pt modelId="{3C617874-E78B-494A-8F59-43F05111A072}">
      <dgm:prSet phldrT="[Testo]"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45% = 84,6 M€</a:t>
          </a:r>
          <a:endParaRPr lang="fr-BE" sz="16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96DBC93-A4C3-436E-B64A-311B0C03018B}" type="parTrans" cxnId="{8D96B120-8AC9-41FC-B561-A464E6BA3746}">
      <dgm:prSet/>
      <dgm:spPr/>
      <dgm:t>
        <a:bodyPr/>
        <a:lstStyle/>
        <a:p>
          <a:endParaRPr lang="it-IT" sz="1600"/>
        </a:p>
      </dgm:t>
    </dgm:pt>
    <dgm:pt modelId="{81684407-340F-49E5-B184-C2A0479B2B74}" type="sibTrans" cxnId="{8D96B120-8AC9-41FC-B561-A464E6BA3746}">
      <dgm:prSet/>
      <dgm:spPr/>
      <dgm:t>
        <a:bodyPr/>
        <a:lstStyle/>
        <a:p>
          <a:endParaRPr lang="it-IT" sz="1600"/>
        </a:p>
      </dgm:t>
    </dgm:pt>
    <dgm:pt modelId="{D28C9E97-9AD0-4CBE-93DE-7DF40C0AD4BE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support:1-3 M€ (max 90%)</a:t>
          </a:r>
        </a:p>
      </dgm:t>
    </dgm:pt>
    <dgm:pt modelId="{ACDF7684-2AB0-430C-901F-05DBC892B1BB}" type="parTrans" cxnId="{0BC51649-5E64-4F3B-BA8B-A74681364EE4}">
      <dgm:prSet/>
      <dgm:spPr/>
      <dgm:t>
        <a:bodyPr/>
        <a:lstStyle/>
        <a:p>
          <a:endParaRPr lang="en-GB" sz="1600"/>
        </a:p>
      </dgm:t>
    </dgm:pt>
    <dgm:pt modelId="{A2C59942-32BC-49BD-A433-8682C5E392D4}" type="sibTrans" cxnId="{0BC51649-5E64-4F3B-BA8B-A74681364EE4}">
      <dgm:prSet/>
      <dgm:spPr/>
      <dgm:t>
        <a:bodyPr/>
        <a:lstStyle/>
        <a:p>
          <a:endParaRPr lang="en-GB" sz="1600"/>
        </a:p>
      </dgm:t>
    </dgm:pt>
    <dgm:pt modelId="{965842F4-3A12-4E57-9A3D-65AA90EE1F87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3 countries (1 MPC or 1 EUPC)</a:t>
          </a:r>
        </a:p>
      </dgm:t>
    </dgm:pt>
    <dgm:pt modelId="{80EA04F0-FA96-481E-A16C-E13AAF8419F1}" type="parTrans" cxnId="{021A0FDF-DD7F-41B6-9366-264F9BF55CA4}">
      <dgm:prSet/>
      <dgm:spPr/>
      <dgm:t>
        <a:bodyPr/>
        <a:lstStyle/>
        <a:p>
          <a:endParaRPr lang="en-GB" sz="1600"/>
        </a:p>
      </dgm:t>
    </dgm:pt>
    <dgm:pt modelId="{8B879650-3920-4BA7-A101-D4CA0DD1E05B}" type="sibTrans" cxnId="{021A0FDF-DD7F-41B6-9366-264F9BF55CA4}">
      <dgm:prSet/>
      <dgm:spPr/>
      <dgm:t>
        <a:bodyPr/>
        <a:lstStyle/>
        <a:p>
          <a:endParaRPr lang="en-GB" sz="1600"/>
        </a:p>
      </dgm:t>
    </dgm:pt>
    <dgm:pt modelId="{BB3E7432-4745-44B4-9A31-B548724B9337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</a:t>
          </a:r>
        </a:p>
      </dgm:t>
    </dgm:pt>
    <dgm:pt modelId="{61FADD62-1A99-4A39-BD1B-DFF8708079F9}" type="parTrans" cxnId="{25B129A5-7F18-4086-9D39-4158074F70E1}">
      <dgm:prSet/>
      <dgm:spPr/>
      <dgm:t>
        <a:bodyPr/>
        <a:lstStyle/>
        <a:p>
          <a:endParaRPr lang="en-GB" sz="1600"/>
        </a:p>
      </dgm:t>
    </dgm:pt>
    <dgm:pt modelId="{24A579EB-89AF-4865-8A33-C46AC4EF28A2}" type="sibTrans" cxnId="{25B129A5-7F18-4086-9D39-4158074F70E1}">
      <dgm:prSet/>
      <dgm:spPr/>
      <dgm:t>
        <a:bodyPr/>
        <a:lstStyle/>
        <a:p>
          <a:endParaRPr lang="en-GB" sz="1600"/>
        </a:p>
      </dgm:t>
    </dgm:pt>
    <dgm:pt modelId="{B09EFC09-A9D7-4CFC-8E31-DD379EB86A01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3 years</a:t>
          </a:r>
        </a:p>
      </dgm:t>
    </dgm:pt>
    <dgm:pt modelId="{7E61EB00-07B3-489F-B7FB-CE5DD95F8045}" type="parTrans" cxnId="{9BC27132-CCAA-4272-A6AE-DE9540F2F3A3}">
      <dgm:prSet/>
      <dgm:spPr/>
      <dgm:t>
        <a:bodyPr/>
        <a:lstStyle/>
        <a:p>
          <a:endParaRPr lang="en-GB" sz="1600"/>
        </a:p>
      </dgm:t>
    </dgm:pt>
    <dgm:pt modelId="{1F3C0E01-81DB-471B-A8FE-0F1D34DCBD10}" type="sibTrans" cxnId="{9BC27132-CCAA-4272-A6AE-DE9540F2F3A3}">
      <dgm:prSet/>
      <dgm:spPr/>
      <dgm:t>
        <a:bodyPr/>
        <a:lstStyle/>
        <a:p>
          <a:endParaRPr lang="en-GB" sz="1600"/>
        </a:p>
      </dgm:t>
    </dgm:pt>
    <dgm:pt modelId="{C9B61878-6180-4D37-AD8F-95F2688EF8B7}" type="pres">
      <dgm:prSet presAssocID="{53224C5B-F8B8-41FD-8F3F-4CF501A691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FEB6F9-3391-410C-B425-FD2CA38FFC84}" type="pres">
      <dgm:prSet presAssocID="{CFDFD389-348B-42AC-8DC6-CA2B0511FFFA}" presName="composite" presStyleCnt="0"/>
      <dgm:spPr/>
    </dgm:pt>
    <dgm:pt modelId="{E9F7D350-28AB-4DA8-8875-C1A664E382A1}" type="pres">
      <dgm:prSet presAssocID="{CFDFD389-348B-42AC-8DC6-CA2B0511FFFA}" presName="parTx" presStyleLbl="alignNode1" presStyleIdx="0" presStyleCnt="1" custScaleY="1129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855737-F71C-48D6-93B6-7AAEF1F74AAB}" type="pres">
      <dgm:prSet presAssocID="{CFDFD389-348B-42AC-8DC6-CA2B0511FFF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4CFE909-B4D0-4365-AD4A-02856EA7F78A}" type="presOf" srcId="{965842F4-3A12-4E57-9A3D-65AA90EE1F87}" destId="{4A855737-F71C-48D6-93B6-7AAEF1F74AAB}" srcOrd="0" destOrd="2" presId="urn:microsoft.com/office/officeart/2005/8/layout/hList1"/>
    <dgm:cxn modelId="{A61D0CFA-E42C-4D18-8EB2-C0A7F97816E6}" srcId="{53224C5B-F8B8-41FD-8F3F-4CF501A691DD}" destId="{CFDFD389-348B-42AC-8DC6-CA2B0511FFFA}" srcOrd="0" destOrd="0" parTransId="{1A061C1F-4ED3-4173-B586-E6586B6081ED}" sibTransId="{8CBCA0B1-BAC2-49C3-B98C-BF0FEC128DC6}"/>
    <dgm:cxn modelId="{9BC27132-CCAA-4272-A6AE-DE9540F2F3A3}" srcId="{CFDFD389-348B-42AC-8DC6-CA2B0511FFFA}" destId="{B09EFC09-A9D7-4CFC-8E31-DD379EB86A01}" srcOrd="4" destOrd="0" parTransId="{7E61EB00-07B3-489F-B7FB-CE5DD95F8045}" sibTransId="{1F3C0E01-81DB-471B-A8FE-0F1D34DCBD10}"/>
    <dgm:cxn modelId="{8D96B120-8AC9-41FC-B561-A464E6BA3746}" srcId="{CFDFD389-348B-42AC-8DC6-CA2B0511FFFA}" destId="{3C617874-E78B-494A-8F59-43F05111A072}" srcOrd="0" destOrd="0" parTransId="{696DBC93-A4C3-436E-B64A-311B0C03018B}" sibTransId="{81684407-340F-49E5-B184-C2A0479B2B74}"/>
    <dgm:cxn modelId="{373C9DE7-61B5-412B-BFD1-D96200AF7CA5}" type="presOf" srcId="{53224C5B-F8B8-41FD-8F3F-4CF501A691DD}" destId="{C9B61878-6180-4D37-AD8F-95F2688EF8B7}" srcOrd="0" destOrd="0" presId="urn:microsoft.com/office/officeart/2005/8/layout/hList1"/>
    <dgm:cxn modelId="{78E18585-61FA-4896-A660-86533B33A602}" type="presOf" srcId="{CFDFD389-348B-42AC-8DC6-CA2B0511FFFA}" destId="{E9F7D350-28AB-4DA8-8875-C1A664E382A1}" srcOrd="0" destOrd="0" presId="urn:microsoft.com/office/officeart/2005/8/layout/hList1"/>
    <dgm:cxn modelId="{25B129A5-7F18-4086-9D39-4158074F70E1}" srcId="{CFDFD389-348B-42AC-8DC6-CA2B0511FFFA}" destId="{BB3E7432-4745-44B4-9A31-B548724B9337}" srcOrd="3" destOrd="0" parTransId="{61FADD62-1A99-4A39-BD1B-DFF8708079F9}" sibTransId="{24A579EB-89AF-4865-8A33-C46AC4EF28A2}"/>
    <dgm:cxn modelId="{021A0FDF-DD7F-41B6-9366-264F9BF55CA4}" srcId="{CFDFD389-348B-42AC-8DC6-CA2B0511FFFA}" destId="{965842F4-3A12-4E57-9A3D-65AA90EE1F87}" srcOrd="2" destOrd="0" parTransId="{80EA04F0-FA96-481E-A16C-E13AAF8419F1}" sibTransId="{8B879650-3920-4BA7-A101-D4CA0DD1E05B}"/>
    <dgm:cxn modelId="{BA3FB0F1-9044-4922-9440-9C24FB804E97}" type="presOf" srcId="{BB3E7432-4745-44B4-9A31-B548724B9337}" destId="{4A855737-F71C-48D6-93B6-7AAEF1F74AAB}" srcOrd="0" destOrd="3" presId="urn:microsoft.com/office/officeart/2005/8/layout/hList1"/>
    <dgm:cxn modelId="{AAAE61C7-A335-485D-80C8-74A5F02772A3}" type="presOf" srcId="{B09EFC09-A9D7-4CFC-8E31-DD379EB86A01}" destId="{4A855737-F71C-48D6-93B6-7AAEF1F74AAB}" srcOrd="0" destOrd="4" presId="urn:microsoft.com/office/officeart/2005/8/layout/hList1"/>
    <dgm:cxn modelId="{CDA78E00-D9C3-49AA-88C9-56DF670C89EB}" type="presOf" srcId="{3C617874-E78B-494A-8F59-43F05111A072}" destId="{4A855737-F71C-48D6-93B6-7AAEF1F74AAB}" srcOrd="0" destOrd="0" presId="urn:microsoft.com/office/officeart/2005/8/layout/hList1"/>
    <dgm:cxn modelId="{DECE8258-57E2-4017-B063-E8039E64142F}" type="presOf" srcId="{D28C9E97-9AD0-4CBE-93DE-7DF40C0AD4BE}" destId="{4A855737-F71C-48D6-93B6-7AAEF1F74AAB}" srcOrd="0" destOrd="1" presId="urn:microsoft.com/office/officeart/2005/8/layout/hList1"/>
    <dgm:cxn modelId="{0BC51649-5E64-4F3B-BA8B-A74681364EE4}" srcId="{CFDFD389-348B-42AC-8DC6-CA2B0511FFFA}" destId="{D28C9E97-9AD0-4CBE-93DE-7DF40C0AD4BE}" srcOrd="1" destOrd="0" parTransId="{ACDF7684-2AB0-430C-901F-05DBC892B1BB}" sibTransId="{A2C59942-32BC-49BD-A433-8682C5E392D4}"/>
    <dgm:cxn modelId="{6C5AE307-6BA7-4216-BEED-9002348118A9}" type="presParOf" srcId="{C9B61878-6180-4D37-AD8F-95F2688EF8B7}" destId="{75FEB6F9-3391-410C-B425-FD2CA38FFC84}" srcOrd="0" destOrd="0" presId="urn:microsoft.com/office/officeart/2005/8/layout/hList1"/>
    <dgm:cxn modelId="{7045CE6C-A9A8-4C3C-B696-EA7AEFDA8F94}" type="presParOf" srcId="{75FEB6F9-3391-410C-B425-FD2CA38FFC84}" destId="{E9F7D350-28AB-4DA8-8875-C1A664E382A1}" srcOrd="0" destOrd="0" presId="urn:microsoft.com/office/officeart/2005/8/layout/hList1"/>
    <dgm:cxn modelId="{D04E1AE9-2AD5-452A-A568-206A8AB2F411}" type="presParOf" srcId="{75FEB6F9-3391-410C-B425-FD2CA38FFC84}" destId="{4A855737-F71C-48D6-93B6-7AAEF1F74A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224C5B-F8B8-41FD-8F3F-4CF501A691D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FDFD389-348B-42AC-8DC6-CA2B0511FFFA}">
      <dgm:prSet phldrT="[Testo]" custT="1"/>
      <dgm:spPr>
        <a:solidFill>
          <a:srgbClr val="954B96"/>
        </a:solidFill>
      </dgm:spPr>
      <dgm:t>
        <a:bodyPr/>
        <a:lstStyle/>
        <a:p>
          <a:r>
            <a:rPr lang="en-US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en-US" sz="1800" b="1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061C1F-4ED3-4173-B586-E6586B6081ED}" type="parTrans" cxnId="{A61D0CFA-E42C-4D18-8EB2-C0A7F97816E6}">
      <dgm:prSet/>
      <dgm:spPr/>
      <dgm:t>
        <a:bodyPr/>
        <a:lstStyle/>
        <a:p>
          <a:endParaRPr lang="it-IT"/>
        </a:p>
      </dgm:t>
    </dgm:pt>
    <dgm:pt modelId="{8CBCA0B1-BAC2-49C3-B98C-BF0FEC128DC6}" type="sibTrans" cxnId="{A61D0CFA-E42C-4D18-8EB2-C0A7F97816E6}">
      <dgm:prSet/>
      <dgm:spPr/>
      <dgm:t>
        <a:bodyPr/>
        <a:lstStyle/>
        <a:p>
          <a:endParaRPr lang="it-IT"/>
        </a:p>
      </dgm:t>
    </dgm:pt>
    <dgm:pt modelId="{3C617874-E78B-494A-8F59-43F05111A072}">
      <dgm:prSet phldrT="[Testo]"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45% = 84,6 M€</a:t>
          </a:r>
          <a:endParaRPr lang="fr-BE" sz="16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96DBC93-A4C3-436E-B64A-311B0C03018B}" type="parTrans" cxnId="{8D96B120-8AC9-41FC-B561-A464E6BA3746}">
      <dgm:prSet/>
      <dgm:spPr/>
      <dgm:t>
        <a:bodyPr/>
        <a:lstStyle/>
        <a:p>
          <a:endParaRPr lang="it-IT"/>
        </a:p>
      </dgm:t>
    </dgm:pt>
    <dgm:pt modelId="{81684407-340F-49E5-B184-C2A0479B2B74}" type="sibTrans" cxnId="{8D96B120-8AC9-41FC-B561-A464E6BA3746}">
      <dgm:prSet/>
      <dgm:spPr/>
      <dgm:t>
        <a:bodyPr/>
        <a:lstStyle/>
        <a:p>
          <a:endParaRPr lang="it-IT"/>
        </a:p>
      </dgm:t>
    </dgm:pt>
    <dgm:pt modelId="{6CED6B42-E82E-4F7D-A732-C20710BF4323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 2,5-6 M€</a:t>
          </a:r>
        </a:p>
      </dgm:t>
    </dgm:pt>
    <dgm:pt modelId="{31384B0D-4634-44BC-BA79-94F95E61CA1A}" type="parTrans" cxnId="{712ADC0C-DEA1-409C-97E1-0BFE66B4D4FC}">
      <dgm:prSet/>
      <dgm:spPr/>
      <dgm:t>
        <a:bodyPr/>
        <a:lstStyle/>
        <a:p>
          <a:endParaRPr lang="en-GB"/>
        </a:p>
      </dgm:t>
    </dgm:pt>
    <dgm:pt modelId="{AECDE362-CF2F-4640-949F-D991A0226ED0}" type="sibTrans" cxnId="{712ADC0C-DEA1-409C-97E1-0BFE66B4D4FC}">
      <dgm:prSet/>
      <dgm:spPr/>
      <dgm:t>
        <a:bodyPr/>
        <a:lstStyle/>
        <a:p>
          <a:endParaRPr lang="en-GB"/>
        </a:p>
      </dgm:t>
    </dgm:pt>
    <dgm:pt modelId="{979E95A9-37F9-44FC-9872-55A80B948209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4 countries (2 MPC or 2 EUPC)</a:t>
          </a:r>
        </a:p>
      </dgm:t>
    </dgm:pt>
    <dgm:pt modelId="{1110024D-469C-4858-86C2-402EB91D33FD}" type="parTrans" cxnId="{E35A6957-6E5A-4336-AA82-91CBD952DE03}">
      <dgm:prSet/>
      <dgm:spPr/>
      <dgm:t>
        <a:bodyPr/>
        <a:lstStyle/>
        <a:p>
          <a:endParaRPr lang="en-GB"/>
        </a:p>
      </dgm:t>
    </dgm:pt>
    <dgm:pt modelId="{98E0206B-38B4-4863-B0DA-8DC6FD4BD9D5}" type="sibTrans" cxnId="{E35A6957-6E5A-4336-AA82-91CBD952DE03}">
      <dgm:prSet/>
      <dgm:spPr/>
      <dgm:t>
        <a:bodyPr/>
        <a:lstStyle/>
        <a:p>
          <a:endParaRPr lang="en-GB"/>
        </a:p>
      </dgm:t>
    </dgm:pt>
    <dgm:pt modelId="{3BDC589C-1D39-4862-BE42-E41D83520529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 </a:t>
          </a:r>
        </a:p>
      </dgm:t>
    </dgm:pt>
    <dgm:pt modelId="{58D90493-37A0-4F58-93E8-F0AA40F1B3A7}" type="parTrans" cxnId="{130116D6-F208-47E5-905A-E949DFE29B0E}">
      <dgm:prSet/>
      <dgm:spPr/>
      <dgm:t>
        <a:bodyPr/>
        <a:lstStyle/>
        <a:p>
          <a:endParaRPr lang="en-GB"/>
        </a:p>
      </dgm:t>
    </dgm:pt>
    <dgm:pt modelId="{D735ACBF-A2F0-4E2D-B79A-6D21AF94D8F1}" type="sibTrans" cxnId="{130116D6-F208-47E5-905A-E949DFE29B0E}">
      <dgm:prSet/>
      <dgm:spPr/>
      <dgm:t>
        <a:bodyPr/>
        <a:lstStyle/>
        <a:p>
          <a:endParaRPr lang="en-GB"/>
        </a:p>
      </dgm:t>
    </dgm:pt>
    <dgm:pt modelId="{23AAE80E-536C-40DA-B25C-0EEC1164DAD9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4 years</a:t>
          </a:r>
        </a:p>
      </dgm:t>
    </dgm:pt>
    <dgm:pt modelId="{634DEB4E-2F9A-4E9E-BD34-4749F7DFE715}" type="parTrans" cxnId="{AE809D87-FF83-4656-B596-44024D562A2F}">
      <dgm:prSet/>
      <dgm:spPr/>
      <dgm:t>
        <a:bodyPr/>
        <a:lstStyle/>
        <a:p>
          <a:endParaRPr lang="en-GB"/>
        </a:p>
      </dgm:t>
    </dgm:pt>
    <dgm:pt modelId="{1E42561E-06D6-4671-932F-EBD2DDF2CAE5}" type="sibTrans" cxnId="{AE809D87-FF83-4656-B596-44024D562A2F}">
      <dgm:prSet/>
      <dgm:spPr/>
      <dgm:t>
        <a:bodyPr/>
        <a:lstStyle/>
        <a:p>
          <a:endParaRPr lang="en-GB"/>
        </a:p>
      </dgm:t>
    </dgm:pt>
    <dgm:pt modelId="{C9B61878-6180-4D37-AD8F-95F2688EF8B7}" type="pres">
      <dgm:prSet presAssocID="{53224C5B-F8B8-41FD-8F3F-4CF501A691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FEB6F9-3391-410C-B425-FD2CA38FFC84}" type="pres">
      <dgm:prSet presAssocID="{CFDFD389-348B-42AC-8DC6-CA2B0511FFFA}" presName="composite" presStyleCnt="0"/>
      <dgm:spPr/>
    </dgm:pt>
    <dgm:pt modelId="{E9F7D350-28AB-4DA8-8875-C1A664E382A1}" type="pres">
      <dgm:prSet presAssocID="{CFDFD389-348B-42AC-8DC6-CA2B0511FFFA}" presName="parTx" presStyleLbl="alignNode1" presStyleIdx="0" presStyleCnt="1" custScaleY="1129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855737-F71C-48D6-93B6-7AAEF1F74AAB}" type="pres">
      <dgm:prSet presAssocID="{CFDFD389-348B-42AC-8DC6-CA2B0511FFF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C7594DE-674D-46D6-9CBE-F6B9F01D1B8F}" type="presOf" srcId="{3C617874-E78B-494A-8F59-43F05111A072}" destId="{4A855737-F71C-48D6-93B6-7AAEF1F74AAB}" srcOrd="0" destOrd="0" presId="urn:microsoft.com/office/officeart/2005/8/layout/hList1"/>
    <dgm:cxn modelId="{A61D0CFA-E42C-4D18-8EB2-C0A7F97816E6}" srcId="{53224C5B-F8B8-41FD-8F3F-4CF501A691DD}" destId="{CFDFD389-348B-42AC-8DC6-CA2B0511FFFA}" srcOrd="0" destOrd="0" parTransId="{1A061C1F-4ED3-4173-B586-E6586B6081ED}" sibTransId="{8CBCA0B1-BAC2-49C3-B98C-BF0FEC128DC6}"/>
    <dgm:cxn modelId="{3F068AF5-9E90-424A-871C-405052B0F69C}" type="presOf" srcId="{53224C5B-F8B8-41FD-8F3F-4CF501A691DD}" destId="{C9B61878-6180-4D37-AD8F-95F2688EF8B7}" srcOrd="0" destOrd="0" presId="urn:microsoft.com/office/officeart/2005/8/layout/hList1"/>
    <dgm:cxn modelId="{76C6095A-2762-4175-AF5A-A9AF7E14094C}" type="presOf" srcId="{6CED6B42-E82E-4F7D-A732-C20710BF4323}" destId="{4A855737-F71C-48D6-93B6-7AAEF1F74AAB}" srcOrd="0" destOrd="1" presId="urn:microsoft.com/office/officeart/2005/8/layout/hList1"/>
    <dgm:cxn modelId="{8D96B120-8AC9-41FC-B561-A464E6BA3746}" srcId="{CFDFD389-348B-42AC-8DC6-CA2B0511FFFA}" destId="{3C617874-E78B-494A-8F59-43F05111A072}" srcOrd="0" destOrd="0" parTransId="{696DBC93-A4C3-436E-B64A-311B0C03018B}" sibTransId="{81684407-340F-49E5-B184-C2A0479B2B74}"/>
    <dgm:cxn modelId="{E35A6957-6E5A-4336-AA82-91CBD952DE03}" srcId="{CFDFD389-348B-42AC-8DC6-CA2B0511FFFA}" destId="{979E95A9-37F9-44FC-9872-55A80B948209}" srcOrd="2" destOrd="0" parTransId="{1110024D-469C-4858-86C2-402EB91D33FD}" sibTransId="{98E0206B-38B4-4863-B0DA-8DC6FD4BD9D5}"/>
    <dgm:cxn modelId="{AE809D87-FF83-4656-B596-44024D562A2F}" srcId="{CFDFD389-348B-42AC-8DC6-CA2B0511FFFA}" destId="{23AAE80E-536C-40DA-B25C-0EEC1164DAD9}" srcOrd="4" destOrd="0" parTransId="{634DEB4E-2F9A-4E9E-BD34-4749F7DFE715}" sibTransId="{1E42561E-06D6-4671-932F-EBD2DDF2CAE5}"/>
    <dgm:cxn modelId="{DC9B7339-3C97-4BF4-8ECB-6931328DA0BF}" type="presOf" srcId="{979E95A9-37F9-44FC-9872-55A80B948209}" destId="{4A855737-F71C-48D6-93B6-7AAEF1F74AAB}" srcOrd="0" destOrd="2" presId="urn:microsoft.com/office/officeart/2005/8/layout/hList1"/>
    <dgm:cxn modelId="{130116D6-F208-47E5-905A-E949DFE29B0E}" srcId="{CFDFD389-348B-42AC-8DC6-CA2B0511FFFA}" destId="{3BDC589C-1D39-4862-BE42-E41D83520529}" srcOrd="3" destOrd="0" parTransId="{58D90493-37A0-4F58-93E8-F0AA40F1B3A7}" sibTransId="{D735ACBF-A2F0-4E2D-B79A-6D21AF94D8F1}"/>
    <dgm:cxn modelId="{C141E68B-67BB-48DE-B7A4-BE07CB239F65}" type="presOf" srcId="{CFDFD389-348B-42AC-8DC6-CA2B0511FFFA}" destId="{E9F7D350-28AB-4DA8-8875-C1A664E382A1}" srcOrd="0" destOrd="0" presId="urn:microsoft.com/office/officeart/2005/8/layout/hList1"/>
    <dgm:cxn modelId="{744FEA00-5796-4784-B87E-B0422650DB6B}" type="presOf" srcId="{3BDC589C-1D39-4862-BE42-E41D83520529}" destId="{4A855737-F71C-48D6-93B6-7AAEF1F74AAB}" srcOrd="0" destOrd="3" presId="urn:microsoft.com/office/officeart/2005/8/layout/hList1"/>
    <dgm:cxn modelId="{712ADC0C-DEA1-409C-97E1-0BFE66B4D4FC}" srcId="{CFDFD389-348B-42AC-8DC6-CA2B0511FFFA}" destId="{6CED6B42-E82E-4F7D-A732-C20710BF4323}" srcOrd="1" destOrd="0" parTransId="{31384B0D-4634-44BC-BA79-94F95E61CA1A}" sibTransId="{AECDE362-CF2F-4640-949F-D991A0226ED0}"/>
    <dgm:cxn modelId="{AC2A9FBF-BC7E-4242-95DC-25AE87A2C7E7}" type="presOf" srcId="{23AAE80E-536C-40DA-B25C-0EEC1164DAD9}" destId="{4A855737-F71C-48D6-93B6-7AAEF1F74AAB}" srcOrd="0" destOrd="4" presId="urn:microsoft.com/office/officeart/2005/8/layout/hList1"/>
    <dgm:cxn modelId="{B0A1A2DA-B56D-4275-82ED-F968BADAA924}" type="presParOf" srcId="{C9B61878-6180-4D37-AD8F-95F2688EF8B7}" destId="{75FEB6F9-3391-410C-B425-FD2CA38FFC84}" srcOrd="0" destOrd="0" presId="urn:microsoft.com/office/officeart/2005/8/layout/hList1"/>
    <dgm:cxn modelId="{9D5111E1-9FB9-4EE3-89B4-1AC5B44C23F3}" type="presParOf" srcId="{75FEB6F9-3391-410C-B425-FD2CA38FFC84}" destId="{E9F7D350-28AB-4DA8-8875-C1A664E382A1}" srcOrd="0" destOrd="0" presId="urn:microsoft.com/office/officeart/2005/8/layout/hList1"/>
    <dgm:cxn modelId="{D35EF787-7680-4867-B0BF-637469BA097C}" type="presParOf" srcId="{75FEB6F9-3391-410C-B425-FD2CA38FFC84}" destId="{4A855737-F71C-48D6-93B6-7AAEF1F74A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8DEE5B-C93D-462F-8832-BF734E86EA2F}" type="doc">
      <dgm:prSet loTypeId="urn:microsoft.com/office/officeart/2005/8/layout/equation2" loCatId="process" qsTypeId="urn:microsoft.com/office/officeart/2005/8/quickstyle/simple1" qsCatId="simple" csTypeId="urn:microsoft.com/office/officeart/2005/8/colors/accent2_2" csCatId="accent2" phldr="1"/>
      <dgm:spPr/>
    </dgm:pt>
    <dgm:pt modelId="{CD440888-682E-4608-8F22-2D44A9314983}">
      <dgm:prSet phldrT="[Testo]" custT="1"/>
      <dgm:spPr>
        <a:solidFill>
          <a:srgbClr val="FF9900"/>
        </a:solidFill>
      </dgm:spPr>
      <dgm:t>
        <a:bodyPr/>
        <a:lstStyle/>
        <a:p>
          <a:r>
            <a:rPr lang="it-IT" sz="1500" dirty="0" err="1" smtClean="0">
              <a:latin typeface="Arial" pitchFamily="34" charset="0"/>
              <a:cs typeface="Arial" pitchFamily="34" charset="0"/>
            </a:rPr>
            <a:t>ToRs</a:t>
          </a:r>
          <a:endParaRPr lang="it-IT" sz="1500" dirty="0">
            <a:latin typeface="Arial" pitchFamily="34" charset="0"/>
            <a:cs typeface="Arial" pitchFamily="34" charset="0"/>
          </a:endParaRPr>
        </a:p>
      </dgm:t>
    </dgm:pt>
    <dgm:pt modelId="{E319D90C-1E61-4DC3-95FA-6977EB1F8490}" type="parTrans" cxnId="{D9923C9F-0015-47FC-AC58-9D59651C996C}">
      <dgm:prSet/>
      <dgm:spPr/>
      <dgm:t>
        <a:bodyPr/>
        <a:lstStyle/>
        <a:p>
          <a:endParaRPr lang="it-IT"/>
        </a:p>
      </dgm:t>
    </dgm:pt>
    <dgm:pt modelId="{CFB627B8-992A-40C5-AB8F-D962CA517BCE}" type="sibTrans" cxnId="{D9923C9F-0015-47FC-AC58-9D59651C996C}">
      <dgm:prSet/>
      <dgm:spPr/>
      <dgm:t>
        <a:bodyPr/>
        <a:lstStyle/>
        <a:p>
          <a:endParaRPr lang="it-IT"/>
        </a:p>
      </dgm:t>
    </dgm:pt>
    <dgm:pt modelId="{7F2FAE6C-B30B-4438-8981-2F62078F7119}">
      <dgm:prSet phldrT="[Testo]" custT="1"/>
      <dgm:spPr>
        <a:solidFill>
          <a:srgbClr val="8A0000"/>
        </a:solidFill>
      </dgm:spPr>
      <dgm:t>
        <a:bodyPr/>
        <a:lstStyle/>
        <a:p>
          <a:r>
            <a:rPr lang="it-IT" sz="1500" dirty="0" err="1" smtClean="0">
              <a:latin typeface="Arial" pitchFamily="34" charset="0"/>
              <a:cs typeface="Arial" pitchFamily="34" charset="0"/>
            </a:rPr>
            <a:t>Wider</a:t>
          </a:r>
          <a:r>
            <a:rPr lang="it-IT" sz="1500" dirty="0" smtClean="0">
              <a:latin typeface="Arial" pitchFamily="34" charset="0"/>
              <a:cs typeface="Arial" pitchFamily="34" charset="0"/>
            </a:rPr>
            <a:t> impact</a:t>
          </a:r>
          <a:endParaRPr lang="it-IT" sz="1500" dirty="0">
            <a:latin typeface="Arial" pitchFamily="34" charset="0"/>
            <a:cs typeface="Arial" pitchFamily="34" charset="0"/>
          </a:endParaRPr>
        </a:p>
      </dgm:t>
    </dgm:pt>
    <dgm:pt modelId="{24C01D84-57A9-43AF-AD69-513324086D07}" type="parTrans" cxnId="{7BE6B731-8705-45BC-94D8-FAA4D8136979}">
      <dgm:prSet/>
      <dgm:spPr/>
      <dgm:t>
        <a:bodyPr/>
        <a:lstStyle/>
        <a:p>
          <a:endParaRPr lang="it-IT"/>
        </a:p>
      </dgm:t>
    </dgm:pt>
    <dgm:pt modelId="{625BE171-E356-485B-944D-74412D4F7CF7}" type="sibTrans" cxnId="{7BE6B731-8705-45BC-94D8-FAA4D8136979}">
      <dgm:prSet/>
      <dgm:spPr/>
      <dgm:t>
        <a:bodyPr/>
        <a:lstStyle/>
        <a:p>
          <a:endParaRPr lang="it-IT"/>
        </a:p>
      </dgm:t>
    </dgm:pt>
    <dgm:pt modelId="{9FAAC59B-53EA-4898-B23E-F53C276C6258}">
      <dgm:prSet phldrT="[Testo]" custT="1"/>
      <dgm:spPr>
        <a:solidFill>
          <a:srgbClr val="0082B0"/>
        </a:solidFill>
      </dgm:spPr>
      <dgm:t>
        <a:bodyPr/>
        <a:lstStyle/>
        <a:p>
          <a:r>
            <a:rPr lang="it-IT" sz="1400" dirty="0" err="1" smtClean="0">
              <a:latin typeface="Arial" pitchFamily="34" charset="0"/>
              <a:cs typeface="Arial" pitchFamily="34" charset="0"/>
            </a:rPr>
            <a:t>Replicability</a:t>
          </a:r>
          <a:r>
            <a:rPr lang="it-IT" sz="1400" dirty="0" smtClean="0">
              <a:latin typeface="Arial" pitchFamily="34" charset="0"/>
              <a:cs typeface="Arial" pitchFamily="34" charset="0"/>
            </a:rPr>
            <a:t>  </a:t>
          </a:r>
          <a:endParaRPr lang="it-IT" sz="1400" dirty="0">
            <a:latin typeface="Arial" pitchFamily="34" charset="0"/>
            <a:cs typeface="Arial" pitchFamily="34" charset="0"/>
          </a:endParaRPr>
        </a:p>
      </dgm:t>
    </dgm:pt>
    <dgm:pt modelId="{32F786ED-ACED-4C8B-B601-0DD29FADAA5D}" type="parTrans" cxnId="{A444B4CB-0CBE-4C47-BA96-62FD616C424F}">
      <dgm:prSet/>
      <dgm:spPr/>
      <dgm:t>
        <a:bodyPr/>
        <a:lstStyle/>
        <a:p>
          <a:endParaRPr lang="it-IT"/>
        </a:p>
      </dgm:t>
    </dgm:pt>
    <dgm:pt modelId="{425B4E25-9B4A-496F-ADE8-FBBB8AEFCB00}" type="sibTrans" cxnId="{A444B4CB-0CBE-4C47-BA96-62FD616C424F}">
      <dgm:prSet/>
      <dgm:spPr/>
      <dgm:t>
        <a:bodyPr/>
        <a:lstStyle/>
        <a:p>
          <a:endParaRPr lang="it-IT"/>
        </a:p>
      </dgm:t>
    </dgm:pt>
    <dgm:pt modelId="{0E677403-1DD7-4917-B3E6-79AD1AF17444}" type="pres">
      <dgm:prSet presAssocID="{9B8DEE5B-C93D-462F-8832-BF734E86EA2F}" presName="Name0" presStyleCnt="0">
        <dgm:presLayoutVars>
          <dgm:dir/>
          <dgm:resizeHandles val="exact"/>
        </dgm:presLayoutVars>
      </dgm:prSet>
      <dgm:spPr/>
    </dgm:pt>
    <dgm:pt modelId="{97461C00-62A6-4982-8C44-2E9C1F63FDA0}" type="pres">
      <dgm:prSet presAssocID="{9B8DEE5B-C93D-462F-8832-BF734E86EA2F}" presName="vNodes" presStyleCnt="0"/>
      <dgm:spPr/>
    </dgm:pt>
    <dgm:pt modelId="{8C73BEAC-2356-4C53-BA07-7B4650A1BDCA}" type="pres">
      <dgm:prSet presAssocID="{CD440888-682E-4608-8F22-2D44A9314983}" presName="node" presStyleLbl="node1" presStyleIdx="0" presStyleCnt="3" custScaleX="95367" custLinFactY="2172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A2B1F9-FC73-42B9-B1C4-C2FCAA8C69A3}" type="pres">
      <dgm:prSet presAssocID="{CFB627B8-992A-40C5-AB8F-D962CA517BCE}" presName="spacerT" presStyleCnt="0"/>
      <dgm:spPr/>
    </dgm:pt>
    <dgm:pt modelId="{058F2E54-A24D-4DA3-A99C-4F38909C3360}" type="pres">
      <dgm:prSet presAssocID="{CFB627B8-992A-40C5-AB8F-D962CA517BCE}" presName="sibTrans" presStyleLbl="sibTrans2D1" presStyleIdx="0" presStyleCnt="2"/>
      <dgm:spPr/>
      <dgm:t>
        <a:bodyPr/>
        <a:lstStyle/>
        <a:p>
          <a:endParaRPr lang="fr-FR"/>
        </a:p>
      </dgm:t>
    </dgm:pt>
    <dgm:pt modelId="{A935C44D-477C-4D7C-A47D-509402EDFA04}" type="pres">
      <dgm:prSet presAssocID="{CFB627B8-992A-40C5-AB8F-D962CA517BCE}" presName="spacerB" presStyleCnt="0"/>
      <dgm:spPr/>
    </dgm:pt>
    <dgm:pt modelId="{94623EE7-FE01-4C5A-9B1D-3867F5ACA3EB}" type="pres">
      <dgm:prSet presAssocID="{7F2FAE6C-B30B-4438-8981-2F62078F7119}" presName="node" presStyleLbl="node1" presStyleIdx="1" presStyleCnt="3" custScaleX="87363" custLinFactY="-2172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0E5E66-5275-423F-9300-0FC27DEAEF2C}" type="pres">
      <dgm:prSet presAssocID="{9B8DEE5B-C93D-462F-8832-BF734E86EA2F}" presName="sibTransLast" presStyleLbl="sibTrans2D1" presStyleIdx="1" presStyleCnt="2" custScaleX="218533" custLinFactNeighborX="-42544"/>
      <dgm:spPr/>
      <dgm:t>
        <a:bodyPr/>
        <a:lstStyle/>
        <a:p>
          <a:endParaRPr lang="fr-FR"/>
        </a:p>
      </dgm:t>
    </dgm:pt>
    <dgm:pt modelId="{1783BD66-5368-4F96-A66C-90AD2D35C66A}" type="pres">
      <dgm:prSet presAssocID="{9B8DEE5B-C93D-462F-8832-BF734E86EA2F}" presName="connectorText" presStyleLbl="sibTrans2D1" presStyleIdx="1" presStyleCnt="2"/>
      <dgm:spPr/>
      <dgm:t>
        <a:bodyPr/>
        <a:lstStyle/>
        <a:p>
          <a:endParaRPr lang="fr-FR"/>
        </a:p>
      </dgm:t>
    </dgm:pt>
    <dgm:pt modelId="{DF1F713A-CEFC-49E5-92A3-25D2293BF2ED}" type="pres">
      <dgm:prSet presAssocID="{9B8DEE5B-C93D-462F-8832-BF734E86EA2F}" presName="lastNode" presStyleLbl="node1" presStyleIdx="2" presStyleCnt="3" custScaleX="67908" custScaleY="72948" custLinFactNeighborX="-2399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BE6B731-8705-45BC-94D8-FAA4D8136979}" srcId="{9B8DEE5B-C93D-462F-8832-BF734E86EA2F}" destId="{7F2FAE6C-B30B-4438-8981-2F62078F7119}" srcOrd="1" destOrd="0" parTransId="{24C01D84-57A9-43AF-AD69-513324086D07}" sibTransId="{625BE171-E356-485B-944D-74412D4F7CF7}"/>
    <dgm:cxn modelId="{3C3D0766-7AB8-4907-818F-31BE008044E5}" type="presOf" srcId="{9B8DEE5B-C93D-462F-8832-BF734E86EA2F}" destId="{0E677403-1DD7-4917-B3E6-79AD1AF17444}" srcOrd="0" destOrd="0" presId="urn:microsoft.com/office/officeart/2005/8/layout/equation2"/>
    <dgm:cxn modelId="{12C40413-49EC-44F9-BB77-D84209A3F0C1}" type="presOf" srcId="{625BE171-E356-485B-944D-74412D4F7CF7}" destId="{2A0E5E66-5275-423F-9300-0FC27DEAEF2C}" srcOrd="0" destOrd="0" presId="urn:microsoft.com/office/officeart/2005/8/layout/equation2"/>
    <dgm:cxn modelId="{371777CF-BF96-4443-8C14-A7726C38E665}" type="presOf" srcId="{CD440888-682E-4608-8F22-2D44A9314983}" destId="{8C73BEAC-2356-4C53-BA07-7B4650A1BDCA}" srcOrd="0" destOrd="0" presId="urn:microsoft.com/office/officeart/2005/8/layout/equation2"/>
    <dgm:cxn modelId="{787E0F4C-89C1-4FC5-8E7F-1AB1750B38BB}" type="presOf" srcId="{625BE171-E356-485B-944D-74412D4F7CF7}" destId="{1783BD66-5368-4F96-A66C-90AD2D35C66A}" srcOrd="1" destOrd="0" presId="urn:microsoft.com/office/officeart/2005/8/layout/equation2"/>
    <dgm:cxn modelId="{33F3C56D-C469-4666-B06E-67189FB086BA}" type="presOf" srcId="{CFB627B8-992A-40C5-AB8F-D962CA517BCE}" destId="{058F2E54-A24D-4DA3-A99C-4F38909C3360}" srcOrd="0" destOrd="0" presId="urn:microsoft.com/office/officeart/2005/8/layout/equation2"/>
    <dgm:cxn modelId="{D9923C9F-0015-47FC-AC58-9D59651C996C}" srcId="{9B8DEE5B-C93D-462F-8832-BF734E86EA2F}" destId="{CD440888-682E-4608-8F22-2D44A9314983}" srcOrd="0" destOrd="0" parTransId="{E319D90C-1E61-4DC3-95FA-6977EB1F8490}" sibTransId="{CFB627B8-992A-40C5-AB8F-D962CA517BCE}"/>
    <dgm:cxn modelId="{A444B4CB-0CBE-4C47-BA96-62FD616C424F}" srcId="{9B8DEE5B-C93D-462F-8832-BF734E86EA2F}" destId="{9FAAC59B-53EA-4898-B23E-F53C276C6258}" srcOrd="2" destOrd="0" parTransId="{32F786ED-ACED-4C8B-B601-0DD29FADAA5D}" sibTransId="{425B4E25-9B4A-496F-ADE8-FBBB8AEFCB00}"/>
    <dgm:cxn modelId="{CB49B29F-6A67-436A-B1F3-A813B71777F6}" type="presOf" srcId="{7F2FAE6C-B30B-4438-8981-2F62078F7119}" destId="{94623EE7-FE01-4C5A-9B1D-3867F5ACA3EB}" srcOrd="0" destOrd="0" presId="urn:microsoft.com/office/officeart/2005/8/layout/equation2"/>
    <dgm:cxn modelId="{16AA712C-89AE-4135-809C-F2198EDC2931}" type="presOf" srcId="{9FAAC59B-53EA-4898-B23E-F53C276C6258}" destId="{DF1F713A-CEFC-49E5-92A3-25D2293BF2ED}" srcOrd="0" destOrd="0" presId="urn:microsoft.com/office/officeart/2005/8/layout/equation2"/>
    <dgm:cxn modelId="{18291BC5-F976-4769-AD72-90B862AE80B3}" type="presParOf" srcId="{0E677403-1DD7-4917-B3E6-79AD1AF17444}" destId="{97461C00-62A6-4982-8C44-2E9C1F63FDA0}" srcOrd="0" destOrd="0" presId="urn:microsoft.com/office/officeart/2005/8/layout/equation2"/>
    <dgm:cxn modelId="{CB25EFA9-B06B-42E0-BAC5-96858C8D3D47}" type="presParOf" srcId="{97461C00-62A6-4982-8C44-2E9C1F63FDA0}" destId="{8C73BEAC-2356-4C53-BA07-7B4650A1BDCA}" srcOrd="0" destOrd="0" presId="urn:microsoft.com/office/officeart/2005/8/layout/equation2"/>
    <dgm:cxn modelId="{8ABDEBF7-5E8E-45F0-BC5E-1A5F6249B23B}" type="presParOf" srcId="{97461C00-62A6-4982-8C44-2E9C1F63FDA0}" destId="{FEA2B1F9-FC73-42B9-B1C4-C2FCAA8C69A3}" srcOrd="1" destOrd="0" presId="urn:microsoft.com/office/officeart/2005/8/layout/equation2"/>
    <dgm:cxn modelId="{300CCF8E-FDD2-4DC1-BAEC-EFC7015FB5F9}" type="presParOf" srcId="{97461C00-62A6-4982-8C44-2E9C1F63FDA0}" destId="{058F2E54-A24D-4DA3-A99C-4F38909C3360}" srcOrd="2" destOrd="0" presId="urn:microsoft.com/office/officeart/2005/8/layout/equation2"/>
    <dgm:cxn modelId="{A1017CBB-CE8D-4B33-94DB-E135CF22DDA5}" type="presParOf" srcId="{97461C00-62A6-4982-8C44-2E9C1F63FDA0}" destId="{A935C44D-477C-4D7C-A47D-509402EDFA04}" srcOrd="3" destOrd="0" presId="urn:microsoft.com/office/officeart/2005/8/layout/equation2"/>
    <dgm:cxn modelId="{217E0A7D-6ABF-463D-B634-EC8908BA025F}" type="presParOf" srcId="{97461C00-62A6-4982-8C44-2E9C1F63FDA0}" destId="{94623EE7-FE01-4C5A-9B1D-3867F5ACA3EB}" srcOrd="4" destOrd="0" presId="urn:microsoft.com/office/officeart/2005/8/layout/equation2"/>
    <dgm:cxn modelId="{52400E2B-0009-4A38-A533-F7C3A6D4D988}" type="presParOf" srcId="{0E677403-1DD7-4917-B3E6-79AD1AF17444}" destId="{2A0E5E66-5275-423F-9300-0FC27DEAEF2C}" srcOrd="1" destOrd="0" presId="urn:microsoft.com/office/officeart/2005/8/layout/equation2"/>
    <dgm:cxn modelId="{E1501F8C-D1D4-44F5-9D10-F3AB5018CF01}" type="presParOf" srcId="{2A0E5E66-5275-423F-9300-0FC27DEAEF2C}" destId="{1783BD66-5368-4F96-A66C-90AD2D35C66A}" srcOrd="0" destOrd="0" presId="urn:microsoft.com/office/officeart/2005/8/layout/equation2"/>
    <dgm:cxn modelId="{DFCA9416-9F96-42A9-807C-D1B8ADF1DF3C}" type="presParOf" srcId="{0E677403-1DD7-4917-B3E6-79AD1AF17444}" destId="{DF1F713A-CEFC-49E5-92A3-25D2293BF2E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2796BD-2D0A-4893-A34D-21AF65C2E941}" type="doc">
      <dgm:prSet loTypeId="urn:microsoft.com/office/officeart/2005/8/layout/gear1" loCatId="cycl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it-IT"/>
        </a:p>
      </dgm:t>
    </dgm:pt>
    <dgm:pt modelId="{91A98993-5DC6-4A4A-95B4-F49111718E02}">
      <dgm:prSet phldrT="[Testo]" custT="1"/>
      <dgm:spPr>
        <a:solidFill>
          <a:srgbClr val="8A0000"/>
        </a:solidFill>
      </dgm:spPr>
      <dgm:t>
        <a:bodyPr/>
        <a:lstStyle/>
        <a:p>
          <a:r>
            <a:rPr lang="it-IT" sz="1600" b="0" dirty="0" err="1">
              <a:solidFill>
                <a:schemeClr val="bg1"/>
              </a:solidFill>
            </a:rPr>
            <a:t>Contribution</a:t>
          </a:r>
          <a:r>
            <a:rPr lang="it-IT" sz="1600" b="0" dirty="0">
              <a:solidFill>
                <a:schemeClr val="bg1"/>
              </a:solidFill>
            </a:rPr>
            <a:t> </a:t>
          </a:r>
          <a:r>
            <a:rPr lang="it-IT" sz="1600" b="0" dirty="0" err="1" smtClean="0">
              <a:solidFill>
                <a:schemeClr val="bg1"/>
              </a:solidFill>
            </a:rPr>
            <a:t>to</a:t>
          </a:r>
          <a:r>
            <a:rPr lang="it-IT" sz="1600" b="0" dirty="0" smtClean="0">
              <a:solidFill>
                <a:schemeClr val="bg1"/>
              </a:solidFill>
            </a:rPr>
            <a:t> public </a:t>
          </a:r>
          <a:r>
            <a:rPr lang="it-IT" sz="1600" b="0" dirty="0" err="1" smtClean="0">
              <a:solidFill>
                <a:schemeClr val="bg1"/>
              </a:solidFill>
            </a:rPr>
            <a:t>policies</a:t>
          </a:r>
          <a:endParaRPr lang="it-IT" sz="1600" b="0" dirty="0">
            <a:solidFill>
              <a:schemeClr val="bg1"/>
            </a:solidFill>
          </a:endParaRPr>
        </a:p>
      </dgm:t>
    </dgm:pt>
    <dgm:pt modelId="{F2B68EBD-DC71-4D53-9C95-2B04158FF236}" type="parTrans" cxnId="{8530F971-B633-447E-BD2B-291D9BA515BE}">
      <dgm:prSet/>
      <dgm:spPr/>
      <dgm:t>
        <a:bodyPr/>
        <a:lstStyle/>
        <a:p>
          <a:endParaRPr lang="it-IT"/>
        </a:p>
      </dgm:t>
    </dgm:pt>
    <dgm:pt modelId="{2307F12A-B8E3-4E49-94C7-CFA2A8BF6138}" type="sibTrans" cxnId="{8530F971-B633-447E-BD2B-291D9BA515BE}">
      <dgm:prSet/>
      <dgm:spPr/>
      <dgm:t>
        <a:bodyPr/>
        <a:lstStyle/>
        <a:p>
          <a:endParaRPr lang="it-IT"/>
        </a:p>
      </dgm:t>
    </dgm:pt>
    <dgm:pt modelId="{4EA04C33-9DCF-4F11-B79D-6A2ECB30C00F}">
      <dgm:prSet phldrT="[Testo]" custT="1"/>
      <dgm:spPr>
        <a:solidFill>
          <a:srgbClr val="0082B0"/>
        </a:solidFill>
      </dgm:spPr>
      <dgm:t>
        <a:bodyPr/>
        <a:lstStyle/>
        <a:p>
          <a:r>
            <a:rPr lang="it-IT" sz="1600" b="0" dirty="0" err="1">
              <a:solidFill>
                <a:schemeClr val="bg1"/>
              </a:solidFill>
            </a:rPr>
            <a:t>Exploitation</a:t>
          </a:r>
          <a:r>
            <a:rPr lang="it-IT" sz="1600" b="0" dirty="0">
              <a:solidFill>
                <a:schemeClr val="bg1"/>
              </a:solidFill>
            </a:rPr>
            <a:t> </a:t>
          </a:r>
          <a:r>
            <a:rPr lang="it-IT" sz="1600" b="0" dirty="0" err="1" smtClean="0">
              <a:solidFill>
                <a:schemeClr val="bg1"/>
              </a:solidFill>
            </a:rPr>
            <a:t>dissemination</a:t>
          </a:r>
          <a:r>
            <a:rPr lang="it-IT" sz="1600" b="0" dirty="0" smtClean="0">
              <a:solidFill>
                <a:schemeClr val="bg1"/>
              </a:solidFill>
            </a:rPr>
            <a:t> </a:t>
          </a:r>
          <a:endParaRPr lang="it-IT" sz="1600" b="0" dirty="0">
            <a:solidFill>
              <a:schemeClr val="bg1"/>
            </a:solidFill>
          </a:endParaRPr>
        </a:p>
      </dgm:t>
    </dgm:pt>
    <dgm:pt modelId="{E5BD2F09-5B4E-44F8-BC2D-15BE635BA664}" type="parTrans" cxnId="{4030A70B-35F4-416B-9AF6-E71783023780}">
      <dgm:prSet/>
      <dgm:spPr/>
      <dgm:t>
        <a:bodyPr/>
        <a:lstStyle/>
        <a:p>
          <a:endParaRPr lang="it-IT"/>
        </a:p>
      </dgm:t>
    </dgm:pt>
    <dgm:pt modelId="{682C59A4-3D73-4B6C-9AFA-0F169EE8736B}" type="sibTrans" cxnId="{4030A70B-35F4-416B-9AF6-E71783023780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it-IT"/>
        </a:p>
      </dgm:t>
    </dgm:pt>
    <dgm:pt modelId="{B0828336-F71F-410E-AA4E-DF6796F2E3A8}">
      <dgm:prSet phldrT="[Testo]" custT="1"/>
      <dgm:spPr>
        <a:solidFill>
          <a:srgbClr val="FF9900"/>
        </a:solidFill>
      </dgm:spPr>
      <dgm:t>
        <a:bodyPr/>
        <a:lstStyle/>
        <a:p>
          <a:r>
            <a:rPr lang="it-IT" sz="1800" b="0" dirty="0" err="1" smtClean="0">
              <a:solidFill>
                <a:schemeClr val="bg1"/>
              </a:solidFill>
            </a:rPr>
            <a:t>Good</a:t>
          </a:r>
          <a:r>
            <a:rPr lang="it-IT" sz="1800" b="0" dirty="0" smtClean="0">
              <a:solidFill>
                <a:schemeClr val="bg1"/>
              </a:solidFill>
            </a:rPr>
            <a:t> </a:t>
          </a:r>
          <a:r>
            <a:rPr lang="it-IT" sz="1800" b="0" dirty="0" err="1" smtClean="0">
              <a:solidFill>
                <a:schemeClr val="bg1"/>
              </a:solidFill>
            </a:rPr>
            <a:t>practices</a:t>
          </a:r>
          <a:endParaRPr lang="it-IT" sz="1800" b="0" dirty="0">
            <a:solidFill>
              <a:schemeClr val="bg1"/>
            </a:solidFill>
          </a:endParaRPr>
        </a:p>
      </dgm:t>
    </dgm:pt>
    <dgm:pt modelId="{B03FAB69-4709-4F7B-8A26-D925B0C0E73F}" type="parTrans" cxnId="{745E1CD2-B362-4AE7-802D-C22321353684}">
      <dgm:prSet/>
      <dgm:spPr/>
      <dgm:t>
        <a:bodyPr/>
        <a:lstStyle/>
        <a:p>
          <a:endParaRPr lang="it-IT"/>
        </a:p>
      </dgm:t>
    </dgm:pt>
    <dgm:pt modelId="{BA7F35E6-9CD1-4510-8C31-6F03AE914186}" type="sibTrans" cxnId="{745E1CD2-B362-4AE7-802D-C22321353684}">
      <dgm:prSet/>
      <dgm:spPr/>
      <dgm:t>
        <a:bodyPr/>
        <a:lstStyle/>
        <a:p>
          <a:endParaRPr lang="it-IT"/>
        </a:p>
      </dgm:t>
    </dgm:pt>
    <dgm:pt modelId="{11E01312-259E-4672-8AB9-29422D83A239}" type="pres">
      <dgm:prSet presAssocID="{842796BD-2D0A-4893-A34D-21AF65C2E94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E96BAF0-5533-49D2-9432-BBB75D236188}" type="pres">
      <dgm:prSet presAssocID="{91A98993-5DC6-4A4A-95B4-F49111718E02}" presName="gear1" presStyleLbl="node1" presStyleIdx="0" presStyleCnt="3" custScaleX="91192" custScaleY="74590" custLinFactNeighborX="5090" custLinFactNeighborY="-515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AFDD5C49-2E0D-4F20-B44D-6363850B67AF}" type="pres">
      <dgm:prSet presAssocID="{91A98993-5DC6-4A4A-95B4-F49111718E02}" presName="gear1srcNode" presStyleLbl="node1" presStyleIdx="0" presStyleCnt="3"/>
      <dgm:spPr/>
      <dgm:t>
        <a:bodyPr/>
        <a:lstStyle/>
        <a:p>
          <a:endParaRPr lang="fr-FR"/>
        </a:p>
      </dgm:t>
    </dgm:pt>
    <dgm:pt modelId="{96B04141-B146-4D25-B8CB-E5633C4103FF}" type="pres">
      <dgm:prSet presAssocID="{91A98993-5DC6-4A4A-95B4-F49111718E02}" presName="gear1dstNode" presStyleLbl="node1" presStyleIdx="0" presStyleCnt="3"/>
      <dgm:spPr/>
      <dgm:t>
        <a:bodyPr/>
        <a:lstStyle/>
        <a:p>
          <a:endParaRPr lang="fr-FR"/>
        </a:p>
      </dgm:t>
    </dgm:pt>
    <dgm:pt modelId="{8D185161-29C2-45BB-9984-1C3C0C9EE36B}" type="pres">
      <dgm:prSet presAssocID="{4EA04C33-9DCF-4F11-B79D-6A2ECB30C00F}" presName="gear2" presStyleLbl="node1" presStyleIdx="1" presStyleCnt="3" custScaleX="125097" custScaleY="113286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FR"/>
        </a:p>
      </dgm:t>
    </dgm:pt>
    <dgm:pt modelId="{E6548A3D-2331-49D1-86E4-B8995F786261}" type="pres">
      <dgm:prSet presAssocID="{4EA04C33-9DCF-4F11-B79D-6A2ECB30C00F}" presName="gear2srcNode" presStyleLbl="node1" presStyleIdx="1" presStyleCnt="3"/>
      <dgm:spPr/>
      <dgm:t>
        <a:bodyPr/>
        <a:lstStyle/>
        <a:p>
          <a:endParaRPr lang="fr-FR"/>
        </a:p>
      </dgm:t>
    </dgm:pt>
    <dgm:pt modelId="{51B0DF98-E948-4C6F-9531-91D6AB3C4BAD}" type="pres">
      <dgm:prSet presAssocID="{4EA04C33-9DCF-4F11-B79D-6A2ECB30C00F}" presName="gear2dstNode" presStyleLbl="node1" presStyleIdx="1" presStyleCnt="3"/>
      <dgm:spPr/>
      <dgm:t>
        <a:bodyPr/>
        <a:lstStyle/>
        <a:p>
          <a:endParaRPr lang="fr-FR"/>
        </a:p>
      </dgm:t>
    </dgm:pt>
    <dgm:pt modelId="{2E9C09F7-E5A6-48D8-B37C-2DD7C1BB5D7A}" type="pres">
      <dgm:prSet presAssocID="{B0828336-F71F-410E-AA4E-DF6796F2E3A8}" presName="gear3" presStyleLbl="node1" presStyleIdx="2" presStyleCnt="3" custScaleX="115685" custScaleY="103273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F0A7884-364E-4F8F-8A29-A29481DA4599}" type="pres">
      <dgm:prSet presAssocID="{B0828336-F71F-410E-AA4E-DF6796F2E3A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613336-180A-45FA-B58F-71ABA95CE4D1}" type="pres">
      <dgm:prSet presAssocID="{B0828336-F71F-410E-AA4E-DF6796F2E3A8}" presName="gear3srcNode" presStyleLbl="node1" presStyleIdx="2" presStyleCnt="3"/>
      <dgm:spPr/>
      <dgm:t>
        <a:bodyPr/>
        <a:lstStyle/>
        <a:p>
          <a:endParaRPr lang="it-IT"/>
        </a:p>
      </dgm:t>
    </dgm:pt>
    <dgm:pt modelId="{09EFCFF3-22EA-4546-B0E6-27EAEC7A502D}" type="pres">
      <dgm:prSet presAssocID="{B0828336-F71F-410E-AA4E-DF6796F2E3A8}" presName="gear3dstNode" presStyleLbl="node1" presStyleIdx="2" presStyleCnt="3"/>
      <dgm:spPr/>
      <dgm:t>
        <a:bodyPr/>
        <a:lstStyle/>
        <a:p>
          <a:endParaRPr lang="it-IT"/>
        </a:p>
      </dgm:t>
    </dgm:pt>
    <dgm:pt modelId="{8092F5B4-6F40-4BF7-9039-989CF3BACDB8}" type="pres">
      <dgm:prSet presAssocID="{2307F12A-B8E3-4E49-94C7-CFA2A8BF6138}" presName="connector1" presStyleLbl="sibTrans2D1" presStyleIdx="0" presStyleCnt="3"/>
      <dgm:spPr/>
      <dgm:t>
        <a:bodyPr/>
        <a:lstStyle/>
        <a:p>
          <a:endParaRPr lang="fr-FR"/>
        </a:p>
      </dgm:t>
    </dgm:pt>
    <dgm:pt modelId="{F1A45D9C-6979-436F-83C3-BC913AA3386D}" type="pres">
      <dgm:prSet presAssocID="{682C59A4-3D73-4B6C-9AFA-0F169EE8736B}" presName="connector2" presStyleLbl="sibTrans2D1" presStyleIdx="1" presStyleCnt="3" custLinFactNeighborX="-10368" custLinFactNeighborY="-16200"/>
      <dgm:spPr/>
      <dgm:t>
        <a:bodyPr/>
        <a:lstStyle/>
        <a:p>
          <a:endParaRPr lang="fr-FR"/>
        </a:p>
      </dgm:t>
    </dgm:pt>
    <dgm:pt modelId="{C6508AE0-770F-43DE-8AA3-3D70D189000B}" type="pres">
      <dgm:prSet presAssocID="{BA7F35E6-9CD1-4510-8C31-6F03AE914186}" presName="connector3" presStyleLbl="sibTrans2D1" presStyleIdx="2" presStyleCnt="3" custLinFactNeighborX="-10368" custLinFactNeighborY="-16200"/>
      <dgm:spPr/>
      <dgm:t>
        <a:bodyPr/>
        <a:lstStyle/>
        <a:p>
          <a:endParaRPr lang="it-IT"/>
        </a:p>
      </dgm:t>
    </dgm:pt>
  </dgm:ptLst>
  <dgm:cxnLst>
    <dgm:cxn modelId="{CA831566-2C9A-40BC-A123-6094A1CDBEDA}" type="presOf" srcId="{B0828336-F71F-410E-AA4E-DF6796F2E3A8}" destId="{09EFCFF3-22EA-4546-B0E6-27EAEC7A502D}" srcOrd="3" destOrd="0" presId="urn:microsoft.com/office/officeart/2005/8/layout/gear1"/>
    <dgm:cxn modelId="{4030A70B-35F4-416B-9AF6-E71783023780}" srcId="{842796BD-2D0A-4893-A34D-21AF65C2E941}" destId="{4EA04C33-9DCF-4F11-B79D-6A2ECB30C00F}" srcOrd="1" destOrd="0" parTransId="{E5BD2F09-5B4E-44F8-BC2D-15BE635BA664}" sibTransId="{682C59A4-3D73-4B6C-9AFA-0F169EE8736B}"/>
    <dgm:cxn modelId="{EC2D5FB5-4842-4A61-9722-420A90597F1F}" type="presOf" srcId="{4EA04C33-9DCF-4F11-B79D-6A2ECB30C00F}" destId="{51B0DF98-E948-4C6F-9531-91D6AB3C4BAD}" srcOrd="2" destOrd="0" presId="urn:microsoft.com/office/officeart/2005/8/layout/gear1"/>
    <dgm:cxn modelId="{F3481297-F35E-4BCC-9273-603551A4FD41}" type="presOf" srcId="{842796BD-2D0A-4893-A34D-21AF65C2E941}" destId="{11E01312-259E-4672-8AB9-29422D83A239}" srcOrd="0" destOrd="0" presId="urn:microsoft.com/office/officeart/2005/8/layout/gear1"/>
    <dgm:cxn modelId="{44A16A57-0B67-4163-93CF-92DB09F69684}" type="presOf" srcId="{B0828336-F71F-410E-AA4E-DF6796F2E3A8}" destId="{88613336-180A-45FA-B58F-71ABA95CE4D1}" srcOrd="2" destOrd="0" presId="urn:microsoft.com/office/officeart/2005/8/layout/gear1"/>
    <dgm:cxn modelId="{27DBD331-15B1-4EF6-9DC5-611CE0AFC9E1}" type="presOf" srcId="{2307F12A-B8E3-4E49-94C7-CFA2A8BF6138}" destId="{8092F5B4-6F40-4BF7-9039-989CF3BACDB8}" srcOrd="0" destOrd="0" presId="urn:microsoft.com/office/officeart/2005/8/layout/gear1"/>
    <dgm:cxn modelId="{FFB9F2DD-61CF-47FD-BBC3-A63CBEB1D750}" type="presOf" srcId="{682C59A4-3D73-4B6C-9AFA-0F169EE8736B}" destId="{F1A45D9C-6979-436F-83C3-BC913AA3386D}" srcOrd="0" destOrd="0" presId="urn:microsoft.com/office/officeart/2005/8/layout/gear1"/>
    <dgm:cxn modelId="{06F32424-7346-4BD9-ACCE-04C375F1431F}" type="presOf" srcId="{91A98993-5DC6-4A4A-95B4-F49111718E02}" destId="{AFDD5C49-2E0D-4F20-B44D-6363850B67AF}" srcOrd="1" destOrd="0" presId="urn:microsoft.com/office/officeart/2005/8/layout/gear1"/>
    <dgm:cxn modelId="{745E1CD2-B362-4AE7-802D-C22321353684}" srcId="{842796BD-2D0A-4893-A34D-21AF65C2E941}" destId="{B0828336-F71F-410E-AA4E-DF6796F2E3A8}" srcOrd="2" destOrd="0" parTransId="{B03FAB69-4709-4F7B-8A26-D925B0C0E73F}" sibTransId="{BA7F35E6-9CD1-4510-8C31-6F03AE914186}"/>
    <dgm:cxn modelId="{8530F971-B633-447E-BD2B-291D9BA515BE}" srcId="{842796BD-2D0A-4893-A34D-21AF65C2E941}" destId="{91A98993-5DC6-4A4A-95B4-F49111718E02}" srcOrd="0" destOrd="0" parTransId="{F2B68EBD-DC71-4D53-9C95-2B04158FF236}" sibTransId="{2307F12A-B8E3-4E49-94C7-CFA2A8BF6138}"/>
    <dgm:cxn modelId="{7A4561F1-499F-45B1-A519-BA433AA639C7}" type="presOf" srcId="{4EA04C33-9DCF-4F11-B79D-6A2ECB30C00F}" destId="{E6548A3D-2331-49D1-86E4-B8995F786261}" srcOrd="1" destOrd="0" presId="urn:microsoft.com/office/officeart/2005/8/layout/gear1"/>
    <dgm:cxn modelId="{40691F92-824D-4348-86DA-0AE6FAC44015}" type="presOf" srcId="{91A98993-5DC6-4A4A-95B4-F49111718E02}" destId="{9E96BAF0-5533-49D2-9432-BBB75D236188}" srcOrd="0" destOrd="0" presId="urn:microsoft.com/office/officeart/2005/8/layout/gear1"/>
    <dgm:cxn modelId="{1736A7A6-3BB4-455F-8A1C-E3A4EFC49B4D}" type="presOf" srcId="{BA7F35E6-9CD1-4510-8C31-6F03AE914186}" destId="{C6508AE0-770F-43DE-8AA3-3D70D189000B}" srcOrd="0" destOrd="0" presId="urn:microsoft.com/office/officeart/2005/8/layout/gear1"/>
    <dgm:cxn modelId="{21DFDAE8-1252-4125-B85F-828D853F7686}" type="presOf" srcId="{91A98993-5DC6-4A4A-95B4-F49111718E02}" destId="{96B04141-B146-4D25-B8CB-E5633C4103FF}" srcOrd="2" destOrd="0" presId="urn:microsoft.com/office/officeart/2005/8/layout/gear1"/>
    <dgm:cxn modelId="{CA06A0E5-28D3-4448-A85A-ADD975134C8B}" type="presOf" srcId="{B0828336-F71F-410E-AA4E-DF6796F2E3A8}" destId="{7F0A7884-364E-4F8F-8A29-A29481DA4599}" srcOrd="1" destOrd="0" presId="urn:microsoft.com/office/officeart/2005/8/layout/gear1"/>
    <dgm:cxn modelId="{9D9E74CD-FF71-4576-ADD6-F47FD561A248}" type="presOf" srcId="{B0828336-F71F-410E-AA4E-DF6796F2E3A8}" destId="{2E9C09F7-E5A6-48D8-B37C-2DD7C1BB5D7A}" srcOrd="0" destOrd="0" presId="urn:microsoft.com/office/officeart/2005/8/layout/gear1"/>
    <dgm:cxn modelId="{865244BE-AB92-40FD-BF16-93E861D683CD}" type="presOf" srcId="{4EA04C33-9DCF-4F11-B79D-6A2ECB30C00F}" destId="{8D185161-29C2-45BB-9984-1C3C0C9EE36B}" srcOrd="0" destOrd="0" presId="urn:microsoft.com/office/officeart/2005/8/layout/gear1"/>
    <dgm:cxn modelId="{370C83E5-900A-4D21-A92E-16134727D122}" type="presParOf" srcId="{11E01312-259E-4672-8AB9-29422D83A239}" destId="{9E96BAF0-5533-49D2-9432-BBB75D236188}" srcOrd="0" destOrd="0" presId="urn:microsoft.com/office/officeart/2005/8/layout/gear1"/>
    <dgm:cxn modelId="{73E8EB32-2CBF-4A18-A081-E28B6281D63C}" type="presParOf" srcId="{11E01312-259E-4672-8AB9-29422D83A239}" destId="{AFDD5C49-2E0D-4F20-B44D-6363850B67AF}" srcOrd="1" destOrd="0" presId="urn:microsoft.com/office/officeart/2005/8/layout/gear1"/>
    <dgm:cxn modelId="{A3A572EA-2FE1-4982-B098-BC52152EC944}" type="presParOf" srcId="{11E01312-259E-4672-8AB9-29422D83A239}" destId="{96B04141-B146-4D25-B8CB-E5633C4103FF}" srcOrd="2" destOrd="0" presId="urn:microsoft.com/office/officeart/2005/8/layout/gear1"/>
    <dgm:cxn modelId="{EC30B026-EB24-418F-B221-BB8EB6608DB3}" type="presParOf" srcId="{11E01312-259E-4672-8AB9-29422D83A239}" destId="{8D185161-29C2-45BB-9984-1C3C0C9EE36B}" srcOrd="3" destOrd="0" presId="urn:microsoft.com/office/officeart/2005/8/layout/gear1"/>
    <dgm:cxn modelId="{62A313AB-4038-4FE4-AD89-4424EBC0421D}" type="presParOf" srcId="{11E01312-259E-4672-8AB9-29422D83A239}" destId="{E6548A3D-2331-49D1-86E4-B8995F786261}" srcOrd="4" destOrd="0" presId="urn:microsoft.com/office/officeart/2005/8/layout/gear1"/>
    <dgm:cxn modelId="{F2BEB916-C41E-43FC-BD3C-43063597093B}" type="presParOf" srcId="{11E01312-259E-4672-8AB9-29422D83A239}" destId="{51B0DF98-E948-4C6F-9531-91D6AB3C4BAD}" srcOrd="5" destOrd="0" presId="urn:microsoft.com/office/officeart/2005/8/layout/gear1"/>
    <dgm:cxn modelId="{AFDC9A55-0E8A-406D-A6FC-F58C36776A52}" type="presParOf" srcId="{11E01312-259E-4672-8AB9-29422D83A239}" destId="{2E9C09F7-E5A6-48D8-B37C-2DD7C1BB5D7A}" srcOrd="6" destOrd="0" presId="urn:microsoft.com/office/officeart/2005/8/layout/gear1"/>
    <dgm:cxn modelId="{8AFB8A96-C390-4EE4-ACD7-167CA2AA449E}" type="presParOf" srcId="{11E01312-259E-4672-8AB9-29422D83A239}" destId="{7F0A7884-364E-4F8F-8A29-A29481DA4599}" srcOrd="7" destOrd="0" presId="urn:microsoft.com/office/officeart/2005/8/layout/gear1"/>
    <dgm:cxn modelId="{D1B8D53B-1248-40C5-B460-F7A52A5D6EBE}" type="presParOf" srcId="{11E01312-259E-4672-8AB9-29422D83A239}" destId="{88613336-180A-45FA-B58F-71ABA95CE4D1}" srcOrd="8" destOrd="0" presId="urn:microsoft.com/office/officeart/2005/8/layout/gear1"/>
    <dgm:cxn modelId="{13CA8440-F2DD-4ADC-A5D6-A9F60B229877}" type="presParOf" srcId="{11E01312-259E-4672-8AB9-29422D83A239}" destId="{09EFCFF3-22EA-4546-B0E6-27EAEC7A502D}" srcOrd="9" destOrd="0" presId="urn:microsoft.com/office/officeart/2005/8/layout/gear1"/>
    <dgm:cxn modelId="{838C1B17-0877-481A-AA03-6D7E989485D2}" type="presParOf" srcId="{11E01312-259E-4672-8AB9-29422D83A239}" destId="{8092F5B4-6F40-4BF7-9039-989CF3BACDB8}" srcOrd="10" destOrd="0" presId="urn:microsoft.com/office/officeart/2005/8/layout/gear1"/>
    <dgm:cxn modelId="{E1080EA6-5FD9-4705-BA5F-D1963CCD4DCB}" type="presParOf" srcId="{11E01312-259E-4672-8AB9-29422D83A239}" destId="{F1A45D9C-6979-436F-83C3-BC913AA3386D}" srcOrd="11" destOrd="0" presId="urn:microsoft.com/office/officeart/2005/8/layout/gear1"/>
    <dgm:cxn modelId="{1840992C-754E-4020-BC8F-F28D11EB4AD2}" type="presParOf" srcId="{11E01312-259E-4672-8AB9-29422D83A239}" destId="{C6508AE0-770F-43DE-8AA3-3D70D189000B}" srcOrd="12" destOrd="0" presId="urn:microsoft.com/office/officeart/2005/8/layout/gear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224C5B-F8B8-41FD-8F3F-4CF501A691D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FDFD389-348B-42AC-8DC6-CA2B0511FFFA}">
      <dgm:prSet phldrT="[Testo]" custT="1"/>
      <dgm:spPr>
        <a:solidFill>
          <a:srgbClr val="954B96"/>
        </a:solidFill>
      </dgm:spPr>
      <dgm:t>
        <a:bodyPr/>
        <a:lstStyle/>
        <a:p>
          <a:r>
            <a:rPr lang="en-US" sz="1800" b="1" noProof="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en-US" sz="1800" b="1" noProof="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061C1F-4ED3-4173-B586-E6586B6081ED}" type="parTrans" cxnId="{A61D0CFA-E42C-4D18-8EB2-C0A7F97816E6}">
      <dgm:prSet/>
      <dgm:spPr/>
      <dgm:t>
        <a:bodyPr/>
        <a:lstStyle/>
        <a:p>
          <a:endParaRPr lang="it-IT"/>
        </a:p>
      </dgm:t>
    </dgm:pt>
    <dgm:pt modelId="{8CBCA0B1-BAC2-49C3-B98C-BF0FEC128DC6}" type="sibTrans" cxnId="{A61D0CFA-E42C-4D18-8EB2-C0A7F97816E6}">
      <dgm:prSet/>
      <dgm:spPr/>
      <dgm:t>
        <a:bodyPr/>
        <a:lstStyle/>
        <a:p>
          <a:endParaRPr lang="it-IT"/>
        </a:p>
      </dgm:t>
    </dgm:pt>
    <dgm:pt modelId="{3C617874-E78B-494A-8F59-43F05111A072}">
      <dgm:prSet phldrT="[Testo]"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10% = 18,8 M€</a:t>
          </a:r>
          <a:endParaRPr lang="fr-BE" sz="16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96DBC93-A4C3-436E-B64A-311B0C03018B}" type="parTrans" cxnId="{8D96B120-8AC9-41FC-B561-A464E6BA3746}">
      <dgm:prSet/>
      <dgm:spPr/>
      <dgm:t>
        <a:bodyPr/>
        <a:lstStyle/>
        <a:p>
          <a:endParaRPr lang="it-IT"/>
        </a:p>
      </dgm:t>
    </dgm:pt>
    <dgm:pt modelId="{81684407-340F-49E5-B184-C2A0479B2B74}" type="sibTrans" cxnId="{8D96B120-8AC9-41FC-B561-A464E6BA3746}">
      <dgm:prSet/>
      <dgm:spPr/>
      <dgm:t>
        <a:bodyPr/>
        <a:lstStyle/>
        <a:p>
          <a:endParaRPr lang="it-IT"/>
        </a:p>
      </dgm:t>
    </dgm:pt>
    <dgm:pt modelId="{FA80CFD1-8403-4723-89DE-842681B654D6}">
      <dgm:prSet custT="1"/>
      <dgm:spPr/>
      <dgm:t>
        <a:bodyPr/>
        <a:lstStyle/>
        <a:p>
          <a:r>
            <a:rPr lang="fr-FR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 500.000 € - 1 M€</a:t>
          </a:r>
          <a:endParaRPr lang="en-GB" sz="1600" noProof="0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AD71712-B640-431A-8E8A-8BECB5315C81}" type="parTrans" cxnId="{41B79F78-FB40-4957-BC97-CA676B867FC2}">
      <dgm:prSet/>
      <dgm:spPr/>
      <dgm:t>
        <a:bodyPr/>
        <a:lstStyle/>
        <a:p>
          <a:endParaRPr lang="en-GB"/>
        </a:p>
      </dgm:t>
    </dgm:pt>
    <dgm:pt modelId="{BC4023FA-EFFF-4D16-B20B-3443252CA8D4}" type="sibTrans" cxnId="{41B79F78-FB40-4957-BC97-CA676B867FC2}">
      <dgm:prSet/>
      <dgm:spPr/>
      <dgm:t>
        <a:bodyPr/>
        <a:lstStyle/>
        <a:p>
          <a:endParaRPr lang="en-GB"/>
        </a:p>
      </dgm:t>
    </dgm:pt>
    <dgm:pt modelId="{9E664290-197D-4661-A6E1-123C7C79B5C9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5 countries (1 MPC or 1 EUPC)</a:t>
          </a:r>
        </a:p>
      </dgm:t>
    </dgm:pt>
    <dgm:pt modelId="{96C141DB-C8CA-44D5-9734-930786A4D383}" type="parTrans" cxnId="{AB320AE8-CE2F-4042-A0CE-C419F278B9C7}">
      <dgm:prSet/>
      <dgm:spPr/>
      <dgm:t>
        <a:bodyPr/>
        <a:lstStyle/>
        <a:p>
          <a:endParaRPr lang="en-GB"/>
        </a:p>
      </dgm:t>
    </dgm:pt>
    <dgm:pt modelId="{2071871F-FFAD-49B9-9D4C-D50C1791BC46}" type="sibTrans" cxnId="{AB320AE8-CE2F-4042-A0CE-C419F278B9C7}">
      <dgm:prSet/>
      <dgm:spPr/>
      <dgm:t>
        <a:bodyPr/>
        <a:lstStyle/>
        <a:p>
          <a:endParaRPr lang="en-GB"/>
        </a:p>
      </dgm:t>
    </dgm:pt>
    <dgm:pt modelId="{0301F354-071B-4097-8F25-339484BEBE7D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</a:t>
          </a:r>
        </a:p>
      </dgm:t>
    </dgm:pt>
    <dgm:pt modelId="{1E1D3EA0-70CA-472E-90F4-83DE5C368264}" type="parTrans" cxnId="{34AE64DD-DBF6-4455-B258-F662BCD61D41}">
      <dgm:prSet/>
      <dgm:spPr/>
      <dgm:t>
        <a:bodyPr/>
        <a:lstStyle/>
        <a:p>
          <a:endParaRPr lang="en-GB"/>
        </a:p>
      </dgm:t>
    </dgm:pt>
    <dgm:pt modelId="{6C394CF9-E93C-4A8C-91A8-A70F2BB67B0D}" type="sibTrans" cxnId="{34AE64DD-DBF6-4455-B258-F662BCD61D41}">
      <dgm:prSet/>
      <dgm:spPr/>
      <dgm:t>
        <a:bodyPr/>
        <a:lstStyle/>
        <a:p>
          <a:endParaRPr lang="en-GB"/>
        </a:p>
      </dgm:t>
    </dgm:pt>
    <dgm:pt modelId="{185774C4-4EA4-4CE2-BE85-8B0AA6E0BA34}">
      <dgm:prSet custT="1"/>
      <dgm:spPr/>
      <dgm:t>
        <a:bodyPr/>
        <a:lstStyle/>
        <a:p>
          <a:r>
            <a:rPr lang="en-GB" sz="16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2 years</a:t>
          </a:r>
        </a:p>
      </dgm:t>
    </dgm:pt>
    <dgm:pt modelId="{D3918D86-CEE1-4CF1-93DE-836AFDDD4D08}" type="parTrans" cxnId="{BD7071A0-03AF-4357-A139-72488F075B81}">
      <dgm:prSet/>
      <dgm:spPr/>
      <dgm:t>
        <a:bodyPr/>
        <a:lstStyle/>
        <a:p>
          <a:endParaRPr lang="en-GB"/>
        </a:p>
      </dgm:t>
    </dgm:pt>
    <dgm:pt modelId="{B396D751-5768-4121-9C28-C6477D32D6CF}" type="sibTrans" cxnId="{BD7071A0-03AF-4357-A139-72488F075B81}">
      <dgm:prSet/>
      <dgm:spPr/>
      <dgm:t>
        <a:bodyPr/>
        <a:lstStyle/>
        <a:p>
          <a:endParaRPr lang="en-GB"/>
        </a:p>
      </dgm:t>
    </dgm:pt>
    <dgm:pt modelId="{C9B61878-6180-4D37-AD8F-95F2688EF8B7}" type="pres">
      <dgm:prSet presAssocID="{53224C5B-F8B8-41FD-8F3F-4CF501A691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FEB6F9-3391-410C-B425-FD2CA38FFC84}" type="pres">
      <dgm:prSet presAssocID="{CFDFD389-348B-42AC-8DC6-CA2B0511FFFA}" presName="composite" presStyleCnt="0"/>
      <dgm:spPr/>
    </dgm:pt>
    <dgm:pt modelId="{E9F7D350-28AB-4DA8-8875-C1A664E382A1}" type="pres">
      <dgm:prSet presAssocID="{CFDFD389-348B-42AC-8DC6-CA2B0511FFFA}" presName="parTx" presStyleLbl="alignNode1" presStyleIdx="0" presStyleCnt="1" custScaleY="1129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855737-F71C-48D6-93B6-7AAEF1F74AAB}" type="pres">
      <dgm:prSet presAssocID="{CFDFD389-348B-42AC-8DC6-CA2B0511FFF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4AE64DD-DBF6-4455-B258-F662BCD61D41}" srcId="{CFDFD389-348B-42AC-8DC6-CA2B0511FFFA}" destId="{0301F354-071B-4097-8F25-339484BEBE7D}" srcOrd="3" destOrd="0" parTransId="{1E1D3EA0-70CA-472E-90F4-83DE5C368264}" sibTransId="{6C394CF9-E93C-4A8C-91A8-A70F2BB67B0D}"/>
    <dgm:cxn modelId="{A61D0CFA-E42C-4D18-8EB2-C0A7F97816E6}" srcId="{53224C5B-F8B8-41FD-8F3F-4CF501A691DD}" destId="{CFDFD389-348B-42AC-8DC6-CA2B0511FFFA}" srcOrd="0" destOrd="0" parTransId="{1A061C1F-4ED3-4173-B586-E6586B6081ED}" sibTransId="{8CBCA0B1-BAC2-49C3-B98C-BF0FEC128DC6}"/>
    <dgm:cxn modelId="{EE07E566-56E9-43F4-A483-F94D6DB36F2D}" type="presOf" srcId="{CFDFD389-348B-42AC-8DC6-CA2B0511FFFA}" destId="{E9F7D350-28AB-4DA8-8875-C1A664E382A1}" srcOrd="0" destOrd="0" presId="urn:microsoft.com/office/officeart/2005/8/layout/hList1"/>
    <dgm:cxn modelId="{8D96B120-8AC9-41FC-B561-A464E6BA3746}" srcId="{CFDFD389-348B-42AC-8DC6-CA2B0511FFFA}" destId="{3C617874-E78B-494A-8F59-43F05111A072}" srcOrd="0" destOrd="0" parTransId="{696DBC93-A4C3-436E-B64A-311B0C03018B}" sibTransId="{81684407-340F-49E5-B184-C2A0479B2B74}"/>
    <dgm:cxn modelId="{41B79F78-FB40-4957-BC97-CA676B867FC2}" srcId="{CFDFD389-348B-42AC-8DC6-CA2B0511FFFA}" destId="{FA80CFD1-8403-4723-89DE-842681B654D6}" srcOrd="1" destOrd="0" parTransId="{7AD71712-B640-431A-8E8A-8BECB5315C81}" sibTransId="{BC4023FA-EFFF-4D16-B20B-3443252CA8D4}"/>
    <dgm:cxn modelId="{21243978-2C2B-4224-8D16-F0B4DB604310}" type="presOf" srcId="{185774C4-4EA4-4CE2-BE85-8B0AA6E0BA34}" destId="{4A855737-F71C-48D6-93B6-7AAEF1F74AAB}" srcOrd="0" destOrd="4" presId="urn:microsoft.com/office/officeart/2005/8/layout/hList1"/>
    <dgm:cxn modelId="{D91366A2-5BF1-4EE1-A8B0-122550F67C4C}" type="presOf" srcId="{0301F354-071B-4097-8F25-339484BEBE7D}" destId="{4A855737-F71C-48D6-93B6-7AAEF1F74AAB}" srcOrd="0" destOrd="3" presId="urn:microsoft.com/office/officeart/2005/8/layout/hList1"/>
    <dgm:cxn modelId="{BD7071A0-03AF-4357-A139-72488F075B81}" srcId="{CFDFD389-348B-42AC-8DC6-CA2B0511FFFA}" destId="{185774C4-4EA4-4CE2-BE85-8B0AA6E0BA34}" srcOrd="4" destOrd="0" parTransId="{D3918D86-CEE1-4CF1-93DE-836AFDDD4D08}" sibTransId="{B396D751-5768-4121-9C28-C6477D32D6CF}"/>
    <dgm:cxn modelId="{AB320AE8-CE2F-4042-A0CE-C419F278B9C7}" srcId="{CFDFD389-348B-42AC-8DC6-CA2B0511FFFA}" destId="{9E664290-197D-4661-A6E1-123C7C79B5C9}" srcOrd="2" destOrd="0" parTransId="{96C141DB-C8CA-44D5-9734-930786A4D383}" sibTransId="{2071871F-FFAD-49B9-9D4C-D50C1791BC46}"/>
    <dgm:cxn modelId="{6E8BDDCA-851C-46C5-91A1-7E315618DE36}" type="presOf" srcId="{53224C5B-F8B8-41FD-8F3F-4CF501A691DD}" destId="{C9B61878-6180-4D37-AD8F-95F2688EF8B7}" srcOrd="0" destOrd="0" presId="urn:microsoft.com/office/officeart/2005/8/layout/hList1"/>
    <dgm:cxn modelId="{37B2E83C-6E3C-4399-909F-7691D23E942E}" type="presOf" srcId="{9E664290-197D-4661-A6E1-123C7C79B5C9}" destId="{4A855737-F71C-48D6-93B6-7AAEF1F74AAB}" srcOrd="0" destOrd="2" presId="urn:microsoft.com/office/officeart/2005/8/layout/hList1"/>
    <dgm:cxn modelId="{09F36621-31F4-451E-ADDB-017B03BEA07C}" type="presOf" srcId="{FA80CFD1-8403-4723-89DE-842681B654D6}" destId="{4A855737-F71C-48D6-93B6-7AAEF1F74AAB}" srcOrd="0" destOrd="1" presId="urn:microsoft.com/office/officeart/2005/8/layout/hList1"/>
    <dgm:cxn modelId="{D86852B8-FC32-4EE1-A4F8-1E2868D069AD}" type="presOf" srcId="{3C617874-E78B-494A-8F59-43F05111A072}" destId="{4A855737-F71C-48D6-93B6-7AAEF1F74AAB}" srcOrd="0" destOrd="0" presId="urn:microsoft.com/office/officeart/2005/8/layout/hList1"/>
    <dgm:cxn modelId="{DCA3CC70-FAFF-4E02-A094-CB9730FCA3DB}" type="presParOf" srcId="{C9B61878-6180-4D37-AD8F-95F2688EF8B7}" destId="{75FEB6F9-3391-410C-B425-FD2CA38FFC84}" srcOrd="0" destOrd="0" presId="urn:microsoft.com/office/officeart/2005/8/layout/hList1"/>
    <dgm:cxn modelId="{26B2E949-D815-4E63-87B4-AE28C6DBF318}" type="presParOf" srcId="{75FEB6F9-3391-410C-B425-FD2CA38FFC84}" destId="{E9F7D350-28AB-4DA8-8875-C1A664E382A1}" srcOrd="0" destOrd="0" presId="urn:microsoft.com/office/officeart/2005/8/layout/hList1"/>
    <dgm:cxn modelId="{57ACF61A-D1EC-434C-A793-F9CA23CC7F50}" type="presParOf" srcId="{75FEB6F9-3391-410C-B425-FD2CA38FFC84}" destId="{4A855737-F71C-48D6-93B6-7AAEF1F74A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872C7F-9D1C-432D-92CC-4EF1911985F7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151813B-9445-44CE-AF71-238EF998D888}">
      <dgm:prSet phldrT="[Testo]" custT="1"/>
      <dgm:spPr>
        <a:solidFill>
          <a:srgbClr val="0082B0"/>
        </a:solidFill>
      </dgm:spPr>
      <dgm:t>
        <a:bodyPr/>
        <a:lstStyle/>
        <a:p>
          <a:r>
            <a:rPr lang="it-IT" sz="1600" b="1" dirty="0"/>
            <a:t>Standard</a:t>
          </a:r>
        </a:p>
      </dgm:t>
    </dgm:pt>
    <dgm:pt modelId="{17794964-2F4A-421E-A6F8-80CEE4556C4A}" type="parTrans" cxnId="{AC89119E-9010-4EC1-87D7-7E2B2FA0E771}">
      <dgm:prSet/>
      <dgm:spPr/>
      <dgm:t>
        <a:bodyPr/>
        <a:lstStyle/>
        <a:p>
          <a:endParaRPr lang="it-IT"/>
        </a:p>
      </dgm:t>
    </dgm:pt>
    <dgm:pt modelId="{34300273-CB44-4619-BD6C-91C50786C3D5}" type="sibTrans" cxnId="{AC89119E-9010-4EC1-87D7-7E2B2FA0E771}">
      <dgm:prSet/>
      <dgm:spPr/>
      <dgm:t>
        <a:bodyPr/>
        <a:lstStyle/>
        <a:p>
          <a:endParaRPr lang="it-IT"/>
        </a:p>
      </dgm:t>
    </dgm:pt>
    <dgm:pt modelId="{EB330409-9C25-4148-95CC-AD5D0E4398B9}">
      <dgm:prSet phldrT="[Testo]" custT="1"/>
      <dgm:spPr>
        <a:solidFill>
          <a:srgbClr val="0082B0"/>
        </a:solidFill>
      </dgm:spPr>
      <dgm:t>
        <a:bodyPr/>
        <a:lstStyle/>
        <a:p>
          <a:pPr marL="0" indent="0" algn="l">
            <a:tabLst/>
          </a:pPr>
          <a:r>
            <a:rPr lang="en-US" sz="1600" noProof="0" dirty="0" smtClean="0">
              <a:solidFill>
                <a:schemeClr val="bg1"/>
              </a:solidFill>
            </a:rPr>
            <a:t>Closed o</a:t>
          </a:r>
          <a:r>
            <a:rPr lang="it-IT" sz="1600" dirty="0" smtClean="0">
              <a:solidFill>
                <a:schemeClr val="bg1"/>
              </a:solidFill>
            </a:rPr>
            <a:t>n Jan 24th 2018 </a:t>
          </a:r>
          <a:endParaRPr lang="it-IT" sz="1600" dirty="0">
            <a:solidFill>
              <a:schemeClr val="bg1"/>
            </a:solidFill>
          </a:endParaRPr>
        </a:p>
      </dgm:t>
    </dgm:pt>
    <dgm:pt modelId="{5F041DCB-0095-417A-B87F-9E533313BB9A}" type="parTrans" cxnId="{72F15627-B741-4496-A4ED-9C7D6541206D}">
      <dgm:prSet/>
      <dgm:spPr/>
      <dgm:t>
        <a:bodyPr/>
        <a:lstStyle/>
        <a:p>
          <a:endParaRPr lang="it-IT"/>
        </a:p>
      </dgm:t>
    </dgm:pt>
    <dgm:pt modelId="{1DE3EDC5-4AB9-494A-9FA8-899108AC6F1E}" type="sibTrans" cxnId="{72F15627-B741-4496-A4ED-9C7D6541206D}">
      <dgm:prSet/>
      <dgm:spPr/>
      <dgm:t>
        <a:bodyPr/>
        <a:lstStyle/>
        <a:p>
          <a:endParaRPr lang="it-IT"/>
        </a:p>
      </dgm:t>
    </dgm:pt>
    <dgm:pt modelId="{A15006EE-8FCA-4134-9E00-7DC48370CF41}">
      <dgm:prSet phldrT="[Testo]" custT="1"/>
      <dgm:spPr>
        <a:solidFill>
          <a:srgbClr val="FF9900"/>
        </a:solidFill>
      </dgm:spPr>
      <dgm:t>
        <a:bodyPr/>
        <a:lstStyle/>
        <a:p>
          <a:r>
            <a:rPr lang="it-IT" sz="1600" b="1" dirty="0" err="1" smtClean="0"/>
            <a:t>Strategic</a:t>
          </a:r>
          <a:endParaRPr lang="it-IT" sz="1600" b="1" dirty="0"/>
        </a:p>
      </dgm:t>
    </dgm:pt>
    <dgm:pt modelId="{BB8422D4-FDC6-4866-8D10-503BF95E2535}" type="parTrans" cxnId="{78E35135-EBE1-4624-BA0F-EA7760D02D7E}">
      <dgm:prSet/>
      <dgm:spPr/>
      <dgm:t>
        <a:bodyPr/>
        <a:lstStyle/>
        <a:p>
          <a:endParaRPr lang="it-IT"/>
        </a:p>
      </dgm:t>
    </dgm:pt>
    <dgm:pt modelId="{F4026BEC-529F-4AFD-AC1B-DB2DCEB99F1C}" type="sibTrans" cxnId="{78E35135-EBE1-4624-BA0F-EA7760D02D7E}">
      <dgm:prSet/>
      <dgm:spPr/>
      <dgm:t>
        <a:bodyPr/>
        <a:lstStyle/>
        <a:p>
          <a:endParaRPr lang="it-IT"/>
        </a:p>
      </dgm:t>
    </dgm:pt>
    <dgm:pt modelId="{F3A32BBB-49A1-4EDE-9474-3654165CE5C4}">
      <dgm:prSet phldrT="[Testo]" custT="1"/>
      <dgm:spPr>
        <a:solidFill>
          <a:srgbClr val="FF9900"/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it-IT" sz="1600" dirty="0" smtClean="0">
              <a:solidFill>
                <a:schemeClr val="bg1"/>
              </a:solidFill>
            </a:rPr>
            <a:t>End </a:t>
          </a:r>
          <a:r>
            <a:rPr lang="it-IT" sz="1600" dirty="0" err="1" smtClean="0">
              <a:solidFill>
                <a:schemeClr val="bg1"/>
              </a:solidFill>
            </a:rPr>
            <a:t>of</a:t>
          </a:r>
          <a:r>
            <a:rPr lang="it-IT" sz="1600" dirty="0" smtClean="0">
              <a:solidFill>
                <a:schemeClr val="bg1"/>
              </a:solidFill>
            </a:rPr>
            <a:t> 2018</a:t>
          </a:r>
          <a:endParaRPr lang="it-IT" sz="1600" dirty="0">
            <a:solidFill>
              <a:schemeClr val="bg1"/>
            </a:solidFill>
          </a:endParaRPr>
        </a:p>
      </dgm:t>
    </dgm:pt>
    <dgm:pt modelId="{8A19EBDD-E1D9-42BB-98C5-5FC897FBE7E0}" type="parTrans" cxnId="{3276961D-ED1F-49DB-9256-B76F0B6A3BD0}">
      <dgm:prSet/>
      <dgm:spPr/>
      <dgm:t>
        <a:bodyPr/>
        <a:lstStyle/>
        <a:p>
          <a:endParaRPr lang="it-IT"/>
        </a:p>
      </dgm:t>
    </dgm:pt>
    <dgm:pt modelId="{9408B98F-9F74-41E2-B176-DD720F5C330C}" type="sibTrans" cxnId="{3276961D-ED1F-49DB-9256-B76F0B6A3BD0}">
      <dgm:prSet/>
      <dgm:spPr/>
      <dgm:t>
        <a:bodyPr/>
        <a:lstStyle/>
        <a:p>
          <a:endParaRPr lang="it-IT"/>
        </a:p>
      </dgm:t>
    </dgm:pt>
    <dgm:pt modelId="{0CF0F8F0-E81E-4874-BACD-A44DE6841FDE}">
      <dgm:prSet phldrT="[Testo]" custT="1"/>
      <dgm:spPr>
        <a:solidFill>
          <a:srgbClr val="8A0000"/>
        </a:solidFill>
      </dgm:spPr>
      <dgm:t>
        <a:bodyPr/>
        <a:lstStyle/>
        <a:p>
          <a:r>
            <a:rPr lang="it-IT" sz="1600" b="1" dirty="0" err="1"/>
            <a:t>Capitalisation</a:t>
          </a:r>
          <a:endParaRPr lang="it-IT" sz="1600" b="1" dirty="0"/>
        </a:p>
      </dgm:t>
    </dgm:pt>
    <dgm:pt modelId="{35E83160-8AF7-4C8C-B887-984664C72931}" type="parTrans" cxnId="{A222C534-F109-4768-9C97-46690BEC368C}">
      <dgm:prSet/>
      <dgm:spPr/>
      <dgm:t>
        <a:bodyPr/>
        <a:lstStyle/>
        <a:p>
          <a:endParaRPr lang="it-IT"/>
        </a:p>
      </dgm:t>
    </dgm:pt>
    <dgm:pt modelId="{25C24769-5940-41CF-BF26-C3E450ED2B11}" type="sibTrans" cxnId="{A222C534-F109-4768-9C97-46690BEC368C}">
      <dgm:prSet/>
      <dgm:spPr/>
      <dgm:t>
        <a:bodyPr/>
        <a:lstStyle/>
        <a:p>
          <a:endParaRPr lang="it-IT"/>
        </a:p>
      </dgm:t>
    </dgm:pt>
    <dgm:pt modelId="{7BE7F699-00A6-4161-B47E-BD3E7022049D}">
      <dgm:prSet phldrT="[Testo]" custT="1"/>
      <dgm:spPr>
        <a:solidFill>
          <a:srgbClr val="8A0000"/>
        </a:solidFill>
        <a:ln>
          <a:noFill/>
        </a:ln>
      </dgm:spPr>
      <dgm:t>
        <a:bodyPr/>
        <a:lstStyle/>
        <a:p>
          <a:r>
            <a:rPr lang="it-IT" sz="1600" dirty="0" smtClean="0">
              <a:solidFill>
                <a:schemeClr val="bg1"/>
              </a:solidFill>
            </a:rPr>
            <a:t>2020?</a:t>
          </a:r>
          <a:endParaRPr lang="it-IT" sz="1600" dirty="0">
            <a:solidFill>
              <a:schemeClr val="bg1"/>
            </a:solidFill>
          </a:endParaRPr>
        </a:p>
      </dgm:t>
    </dgm:pt>
    <dgm:pt modelId="{B82C64E9-B73E-4BC1-890B-3FE3F9B18F7E}" type="parTrans" cxnId="{DBCDAD5E-F02C-4103-9CC8-F42EFF6FFE53}">
      <dgm:prSet/>
      <dgm:spPr/>
      <dgm:t>
        <a:bodyPr/>
        <a:lstStyle/>
        <a:p>
          <a:endParaRPr lang="it-IT"/>
        </a:p>
      </dgm:t>
    </dgm:pt>
    <dgm:pt modelId="{84B9B7C8-EA49-4009-A06E-4BDB19669A69}" type="sibTrans" cxnId="{DBCDAD5E-F02C-4103-9CC8-F42EFF6FFE53}">
      <dgm:prSet/>
      <dgm:spPr/>
      <dgm:t>
        <a:bodyPr/>
        <a:lstStyle/>
        <a:p>
          <a:endParaRPr lang="it-IT"/>
        </a:p>
      </dgm:t>
    </dgm:pt>
    <dgm:pt modelId="{A2A45E60-941C-42EC-9E65-ADF13ABFFB6D}" type="pres">
      <dgm:prSet presAssocID="{A9872C7F-9D1C-432D-92CC-4EF1911985F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5E67D08-8EDD-498C-9ACF-1923F9B5E274}" type="pres">
      <dgm:prSet presAssocID="{1151813B-9445-44CE-AF71-238EF998D888}" presName="compNode" presStyleCnt="0"/>
      <dgm:spPr/>
    </dgm:pt>
    <dgm:pt modelId="{2C0F4CC7-BD51-451A-9781-428E99382194}" type="pres">
      <dgm:prSet presAssocID="{1151813B-9445-44CE-AF71-238EF998D888}" presName="noGeometry" presStyleCnt="0"/>
      <dgm:spPr/>
    </dgm:pt>
    <dgm:pt modelId="{5BF93749-C4D4-4E87-9568-C4CE5EFFFC6A}" type="pres">
      <dgm:prSet presAssocID="{1151813B-9445-44CE-AF71-238EF998D888}" presName="childTextVisible" presStyleLbl="bgAccFollowNode1" presStyleIdx="0" presStyleCnt="3" custScaleX="310535" custScaleY="185924" custLinFactNeighborX="-31137" custLinFactNeighborY="161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A0A3B9-EF51-4056-9A37-8BDD025193D8}" type="pres">
      <dgm:prSet presAssocID="{1151813B-9445-44CE-AF71-238EF998D888}" presName="childTextHidden" presStyleLbl="bgAccFollowNode1" presStyleIdx="0" presStyleCnt="3"/>
      <dgm:spPr/>
      <dgm:t>
        <a:bodyPr/>
        <a:lstStyle/>
        <a:p>
          <a:endParaRPr lang="fr-FR"/>
        </a:p>
      </dgm:t>
    </dgm:pt>
    <dgm:pt modelId="{E323FADA-D57D-4556-8B28-A7AC863FC314}" type="pres">
      <dgm:prSet presAssocID="{1151813B-9445-44CE-AF71-238EF998D888}" presName="parentText" presStyleLbl="node1" presStyleIdx="0" presStyleCnt="3" custScaleX="524856" custScaleY="197270" custLinFactY="-100000" custLinFactNeighborX="-1429" custLinFactNeighborY="-1737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B8117F-EA25-4C2F-A7D5-BEBC01FF5B53}" type="pres">
      <dgm:prSet presAssocID="{1151813B-9445-44CE-AF71-238EF998D888}" presName="aSpace" presStyleCnt="0"/>
      <dgm:spPr/>
    </dgm:pt>
    <dgm:pt modelId="{40185A58-CEB2-434B-B1A0-5B46D2639AB9}" type="pres">
      <dgm:prSet presAssocID="{A15006EE-8FCA-4134-9E00-7DC48370CF41}" presName="compNode" presStyleCnt="0"/>
      <dgm:spPr/>
    </dgm:pt>
    <dgm:pt modelId="{B731C2E5-D8E3-486D-9280-D985F1278F9F}" type="pres">
      <dgm:prSet presAssocID="{A15006EE-8FCA-4134-9E00-7DC48370CF41}" presName="noGeometry" presStyleCnt="0"/>
      <dgm:spPr/>
    </dgm:pt>
    <dgm:pt modelId="{36DDB489-1D8C-4628-952B-3B153574D13E}" type="pres">
      <dgm:prSet presAssocID="{A15006EE-8FCA-4134-9E00-7DC48370CF41}" presName="childTextVisible" presStyleLbl="bgAccFollowNode1" presStyleIdx="1" presStyleCnt="3" custScaleX="260894" custScaleY="180529" custLinFactNeighborX="-35096" custLinFactNeighborY="176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7177F1-99E5-469E-9B23-E79C70E79671}" type="pres">
      <dgm:prSet presAssocID="{A15006EE-8FCA-4134-9E00-7DC48370CF41}" presName="childTextHidden" presStyleLbl="bgAccFollowNode1" presStyleIdx="1" presStyleCnt="3"/>
      <dgm:spPr/>
      <dgm:t>
        <a:bodyPr/>
        <a:lstStyle/>
        <a:p>
          <a:endParaRPr lang="fr-FR"/>
        </a:p>
      </dgm:t>
    </dgm:pt>
    <dgm:pt modelId="{35181384-E66E-4DCD-8262-F42E45CB7DD1}" type="pres">
      <dgm:prSet presAssocID="{A15006EE-8FCA-4134-9E00-7DC48370CF41}" presName="parentText" presStyleLbl="node1" presStyleIdx="1" presStyleCnt="3" custScaleX="510140" custScaleY="223075" custLinFactY="-100000" custLinFactNeighborX="-16608" custLinFactNeighborY="-17484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46739D-D490-4166-8E24-7BB670BE475F}" type="pres">
      <dgm:prSet presAssocID="{A15006EE-8FCA-4134-9E00-7DC48370CF41}" presName="aSpace" presStyleCnt="0"/>
      <dgm:spPr/>
    </dgm:pt>
    <dgm:pt modelId="{2D5FA5F2-DD0F-421E-B1FC-714132639AB6}" type="pres">
      <dgm:prSet presAssocID="{0CF0F8F0-E81E-4874-BACD-A44DE6841FDE}" presName="compNode" presStyleCnt="0"/>
      <dgm:spPr/>
    </dgm:pt>
    <dgm:pt modelId="{1CEFB23F-725C-4FDC-90CF-38691C430B2C}" type="pres">
      <dgm:prSet presAssocID="{0CF0F8F0-E81E-4874-BACD-A44DE6841FDE}" presName="noGeometry" presStyleCnt="0"/>
      <dgm:spPr/>
    </dgm:pt>
    <dgm:pt modelId="{D2581FA3-FEC7-4978-B495-A2E0BC04021F}" type="pres">
      <dgm:prSet presAssocID="{0CF0F8F0-E81E-4874-BACD-A44DE6841FDE}" presName="childTextVisible" presStyleLbl="bgAccFollowNode1" presStyleIdx="2" presStyleCnt="3" custScaleX="276561" custScaleY="169453" custLinFactNeighborX="-43115" custLinFactNeighborY="203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5F4ED1-ADA8-48AB-B7FA-0F87A29EA345}" type="pres">
      <dgm:prSet presAssocID="{0CF0F8F0-E81E-4874-BACD-A44DE6841FDE}" presName="childTextHidden" presStyleLbl="bgAccFollowNode1" presStyleIdx="2" presStyleCnt="3"/>
      <dgm:spPr/>
      <dgm:t>
        <a:bodyPr/>
        <a:lstStyle/>
        <a:p>
          <a:endParaRPr lang="fr-FR"/>
        </a:p>
      </dgm:t>
    </dgm:pt>
    <dgm:pt modelId="{27CCA240-C130-4FDA-8547-3B75BABD6609}" type="pres">
      <dgm:prSet presAssocID="{0CF0F8F0-E81E-4874-BACD-A44DE6841FDE}" presName="parentText" presStyleLbl="node1" presStyleIdx="2" presStyleCnt="3" custScaleX="646165" custScaleY="216373" custLinFactY="-100000" custLinFactNeighborX="-24680" custLinFactNeighborY="-193148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222C534-F109-4768-9C97-46690BEC368C}" srcId="{A9872C7F-9D1C-432D-92CC-4EF1911985F7}" destId="{0CF0F8F0-E81E-4874-BACD-A44DE6841FDE}" srcOrd="2" destOrd="0" parTransId="{35E83160-8AF7-4C8C-B887-984664C72931}" sibTransId="{25C24769-5940-41CF-BF26-C3E450ED2B11}"/>
    <dgm:cxn modelId="{72F15627-B741-4496-A4ED-9C7D6541206D}" srcId="{1151813B-9445-44CE-AF71-238EF998D888}" destId="{EB330409-9C25-4148-95CC-AD5D0E4398B9}" srcOrd="0" destOrd="0" parTransId="{5F041DCB-0095-417A-B87F-9E533313BB9A}" sibTransId="{1DE3EDC5-4AB9-494A-9FA8-899108AC6F1E}"/>
    <dgm:cxn modelId="{A16BD4AF-3C5B-4D96-96C9-55461DC53B40}" type="presOf" srcId="{A9872C7F-9D1C-432D-92CC-4EF1911985F7}" destId="{A2A45E60-941C-42EC-9E65-ADF13ABFFB6D}" srcOrd="0" destOrd="0" presId="urn:microsoft.com/office/officeart/2005/8/layout/hProcess6"/>
    <dgm:cxn modelId="{30CD81DC-2EC3-4984-B639-CC90265D8E9A}" type="presOf" srcId="{A15006EE-8FCA-4134-9E00-7DC48370CF41}" destId="{35181384-E66E-4DCD-8262-F42E45CB7DD1}" srcOrd="0" destOrd="0" presId="urn:microsoft.com/office/officeart/2005/8/layout/hProcess6"/>
    <dgm:cxn modelId="{78E35135-EBE1-4624-BA0F-EA7760D02D7E}" srcId="{A9872C7F-9D1C-432D-92CC-4EF1911985F7}" destId="{A15006EE-8FCA-4134-9E00-7DC48370CF41}" srcOrd="1" destOrd="0" parTransId="{BB8422D4-FDC6-4866-8D10-503BF95E2535}" sibTransId="{F4026BEC-529F-4AFD-AC1B-DB2DCEB99F1C}"/>
    <dgm:cxn modelId="{0D56335C-1C69-40E8-B468-35AAF7A66AB4}" type="presOf" srcId="{7BE7F699-00A6-4161-B47E-BD3E7022049D}" destId="{D2581FA3-FEC7-4978-B495-A2E0BC04021F}" srcOrd="0" destOrd="0" presId="urn:microsoft.com/office/officeart/2005/8/layout/hProcess6"/>
    <dgm:cxn modelId="{3276961D-ED1F-49DB-9256-B76F0B6A3BD0}" srcId="{A15006EE-8FCA-4134-9E00-7DC48370CF41}" destId="{F3A32BBB-49A1-4EDE-9474-3654165CE5C4}" srcOrd="0" destOrd="0" parTransId="{8A19EBDD-E1D9-42BB-98C5-5FC897FBE7E0}" sibTransId="{9408B98F-9F74-41E2-B176-DD720F5C330C}"/>
    <dgm:cxn modelId="{81A7F663-E2FA-4D0A-8701-E9091B88E0A3}" type="presOf" srcId="{7BE7F699-00A6-4161-B47E-BD3E7022049D}" destId="{6C5F4ED1-ADA8-48AB-B7FA-0F87A29EA345}" srcOrd="1" destOrd="0" presId="urn:microsoft.com/office/officeart/2005/8/layout/hProcess6"/>
    <dgm:cxn modelId="{60D9840B-6B8F-4ADD-9565-E9D1938FBDA7}" type="presOf" srcId="{F3A32BBB-49A1-4EDE-9474-3654165CE5C4}" destId="{36DDB489-1D8C-4628-952B-3B153574D13E}" srcOrd="0" destOrd="0" presId="urn:microsoft.com/office/officeart/2005/8/layout/hProcess6"/>
    <dgm:cxn modelId="{DBCDAD5E-F02C-4103-9CC8-F42EFF6FFE53}" srcId="{0CF0F8F0-E81E-4874-BACD-A44DE6841FDE}" destId="{7BE7F699-00A6-4161-B47E-BD3E7022049D}" srcOrd="0" destOrd="0" parTransId="{B82C64E9-B73E-4BC1-890B-3FE3F9B18F7E}" sibTransId="{84B9B7C8-EA49-4009-A06E-4BDB19669A69}"/>
    <dgm:cxn modelId="{4CDC168B-CE31-4609-990E-3A5E0876B537}" type="presOf" srcId="{F3A32BBB-49A1-4EDE-9474-3654165CE5C4}" destId="{167177F1-99E5-469E-9B23-E79C70E79671}" srcOrd="1" destOrd="0" presId="urn:microsoft.com/office/officeart/2005/8/layout/hProcess6"/>
    <dgm:cxn modelId="{17F79AAC-5503-4DCB-9938-F83C20174873}" type="presOf" srcId="{EB330409-9C25-4148-95CC-AD5D0E4398B9}" destId="{5BF93749-C4D4-4E87-9568-C4CE5EFFFC6A}" srcOrd="0" destOrd="0" presId="urn:microsoft.com/office/officeart/2005/8/layout/hProcess6"/>
    <dgm:cxn modelId="{AC89119E-9010-4EC1-87D7-7E2B2FA0E771}" srcId="{A9872C7F-9D1C-432D-92CC-4EF1911985F7}" destId="{1151813B-9445-44CE-AF71-238EF998D888}" srcOrd="0" destOrd="0" parTransId="{17794964-2F4A-421E-A6F8-80CEE4556C4A}" sibTransId="{34300273-CB44-4619-BD6C-91C50786C3D5}"/>
    <dgm:cxn modelId="{0F8E9B18-D48A-40C2-B77F-3B0CF9D1BBF3}" type="presOf" srcId="{1151813B-9445-44CE-AF71-238EF998D888}" destId="{E323FADA-D57D-4556-8B28-A7AC863FC314}" srcOrd="0" destOrd="0" presId="urn:microsoft.com/office/officeart/2005/8/layout/hProcess6"/>
    <dgm:cxn modelId="{2B215676-B06E-4B59-9B65-70EBFB35BE62}" type="presOf" srcId="{EB330409-9C25-4148-95CC-AD5D0E4398B9}" destId="{5CA0A3B9-EF51-4056-9A37-8BDD025193D8}" srcOrd="1" destOrd="0" presId="urn:microsoft.com/office/officeart/2005/8/layout/hProcess6"/>
    <dgm:cxn modelId="{7E1CFDC1-1807-435D-B5A6-4C9AAC718FAD}" type="presOf" srcId="{0CF0F8F0-E81E-4874-BACD-A44DE6841FDE}" destId="{27CCA240-C130-4FDA-8547-3B75BABD6609}" srcOrd="0" destOrd="0" presId="urn:microsoft.com/office/officeart/2005/8/layout/hProcess6"/>
    <dgm:cxn modelId="{7882DFDC-C95E-4F53-893F-A6A4F8CC49F1}" type="presParOf" srcId="{A2A45E60-941C-42EC-9E65-ADF13ABFFB6D}" destId="{E5E67D08-8EDD-498C-9ACF-1923F9B5E274}" srcOrd="0" destOrd="0" presId="urn:microsoft.com/office/officeart/2005/8/layout/hProcess6"/>
    <dgm:cxn modelId="{2C06B6AF-F466-4588-A558-DD95CD8F302F}" type="presParOf" srcId="{E5E67D08-8EDD-498C-9ACF-1923F9B5E274}" destId="{2C0F4CC7-BD51-451A-9781-428E99382194}" srcOrd="0" destOrd="0" presId="urn:microsoft.com/office/officeart/2005/8/layout/hProcess6"/>
    <dgm:cxn modelId="{86DE988F-3FC8-4709-AF3B-669F0B63D2E8}" type="presParOf" srcId="{E5E67D08-8EDD-498C-9ACF-1923F9B5E274}" destId="{5BF93749-C4D4-4E87-9568-C4CE5EFFFC6A}" srcOrd="1" destOrd="0" presId="urn:microsoft.com/office/officeart/2005/8/layout/hProcess6"/>
    <dgm:cxn modelId="{B448684F-AF0B-4AEC-880F-28317217ECA7}" type="presParOf" srcId="{E5E67D08-8EDD-498C-9ACF-1923F9B5E274}" destId="{5CA0A3B9-EF51-4056-9A37-8BDD025193D8}" srcOrd="2" destOrd="0" presId="urn:microsoft.com/office/officeart/2005/8/layout/hProcess6"/>
    <dgm:cxn modelId="{993A1754-7F13-4D13-8EBA-D8497C4E4E22}" type="presParOf" srcId="{E5E67D08-8EDD-498C-9ACF-1923F9B5E274}" destId="{E323FADA-D57D-4556-8B28-A7AC863FC314}" srcOrd="3" destOrd="0" presId="urn:microsoft.com/office/officeart/2005/8/layout/hProcess6"/>
    <dgm:cxn modelId="{261C0D27-09FC-43B9-9A02-D106FB7DEBA6}" type="presParOf" srcId="{A2A45E60-941C-42EC-9E65-ADF13ABFFB6D}" destId="{18B8117F-EA25-4C2F-A7D5-BEBC01FF5B53}" srcOrd="1" destOrd="0" presId="urn:microsoft.com/office/officeart/2005/8/layout/hProcess6"/>
    <dgm:cxn modelId="{1F410FCF-ECC5-479E-B98B-564F460C31DB}" type="presParOf" srcId="{A2A45E60-941C-42EC-9E65-ADF13ABFFB6D}" destId="{40185A58-CEB2-434B-B1A0-5B46D2639AB9}" srcOrd="2" destOrd="0" presId="urn:microsoft.com/office/officeart/2005/8/layout/hProcess6"/>
    <dgm:cxn modelId="{3E606EE9-D6F5-486A-B04F-197639FFCFE1}" type="presParOf" srcId="{40185A58-CEB2-434B-B1A0-5B46D2639AB9}" destId="{B731C2E5-D8E3-486D-9280-D985F1278F9F}" srcOrd="0" destOrd="0" presId="urn:microsoft.com/office/officeart/2005/8/layout/hProcess6"/>
    <dgm:cxn modelId="{8578AA39-D4B6-4932-A3A4-66E2277C29A3}" type="presParOf" srcId="{40185A58-CEB2-434B-B1A0-5B46D2639AB9}" destId="{36DDB489-1D8C-4628-952B-3B153574D13E}" srcOrd="1" destOrd="0" presId="urn:microsoft.com/office/officeart/2005/8/layout/hProcess6"/>
    <dgm:cxn modelId="{78CB005C-7110-42D1-AFD8-F481A2D143D6}" type="presParOf" srcId="{40185A58-CEB2-434B-B1A0-5B46D2639AB9}" destId="{167177F1-99E5-469E-9B23-E79C70E79671}" srcOrd="2" destOrd="0" presId="urn:microsoft.com/office/officeart/2005/8/layout/hProcess6"/>
    <dgm:cxn modelId="{D7013E92-72B8-4D57-9E94-59B728E21E77}" type="presParOf" srcId="{40185A58-CEB2-434B-B1A0-5B46D2639AB9}" destId="{35181384-E66E-4DCD-8262-F42E45CB7DD1}" srcOrd="3" destOrd="0" presId="urn:microsoft.com/office/officeart/2005/8/layout/hProcess6"/>
    <dgm:cxn modelId="{FF919A05-26DE-49C1-88F2-E6213C651C96}" type="presParOf" srcId="{A2A45E60-941C-42EC-9E65-ADF13ABFFB6D}" destId="{BA46739D-D490-4166-8E24-7BB670BE475F}" srcOrd="3" destOrd="0" presId="urn:microsoft.com/office/officeart/2005/8/layout/hProcess6"/>
    <dgm:cxn modelId="{5DC646D4-82AD-4BDD-A001-BFC41ACD48D0}" type="presParOf" srcId="{A2A45E60-941C-42EC-9E65-ADF13ABFFB6D}" destId="{2D5FA5F2-DD0F-421E-B1FC-714132639AB6}" srcOrd="4" destOrd="0" presId="urn:microsoft.com/office/officeart/2005/8/layout/hProcess6"/>
    <dgm:cxn modelId="{3D5F0D90-5B37-4D0B-86CB-A1114957F6F8}" type="presParOf" srcId="{2D5FA5F2-DD0F-421E-B1FC-714132639AB6}" destId="{1CEFB23F-725C-4FDC-90CF-38691C430B2C}" srcOrd="0" destOrd="0" presId="urn:microsoft.com/office/officeart/2005/8/layout/hProcess6"/>
    <dgm:cxn modelId="{495FF98B-6471-49E6-AE13-0CDC17ACCD6E}" type="presParOf" srcId="{2D5FA5F2-DD0F-421E-B1FC-714132639AB6}" destId="{D2581FA3-FEC7-4978-B495-A2E0BC04021F}" srcOrd="1" destOrd="0" presId="urn:microsoft.com/office/officeart/2005/8/layout/hProcess6"/>
    <dgm:cxn modelId="{BB41F9F9-3F75-4EDF-9C1C-9FD1E62C64E7}" type="presParOf" srcId="{2D5FA5F2-DD0F-421E-B1FC-714132639AB6}" destId="{6C5F4ED1-ADA8-48AB-B7FA-0F87A29EA345}" srcOrd="2" destOrd="0" presId="urn:microsoft.com/office/officeart/2005/8/layout/hProcess6"/>
    <dgm:cxn modelId="{4991CB29-6A8F-4FF9-92E3-5FD116728163}" type="presParOf" srcId="{2D5FA5F2-DD0F-421E-B1FC-714132639AB6}" destId="{27CCA240-C130-4FDA-8547-3B75BABD660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F0271-C7E5-45DE-9806-55FF7BD4C4FB}">
      <dsp:nvSpPr>
        <dsp:cNvPr id="0" name=""/>
        <dsp:cNvSpPr/>
      </dsp:nvSpPr>
      <dsp:spPr>
        <a:xfrm>
          <a:off x="595787" y="344173"/>
          <a:ext cx="1653927" cy="1653927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Open </a:t>
          </a:r>
          <a:r>
            <a:rPr lang="it-IT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Call</a:t>
          </a:r>
          <a:r>
            <a:rPr lang="it-IT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(</a:t>
          </a:r>
          <a:r>
            <a:rPr lang="it-IT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all</a:t>
          </a:r>
          <a:r>
            <a:rPr lang="it-IT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it-IT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priorities</a:t>
          </a:r>
          <a:r>
            <a:rPr lang="it-IT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)</a:t>
          </a:r>
          <a:endParaRPr lang="it-IT" sz="16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816311" y="633610"/>
        <a:ext cx="1212880" cy="744267"/>
      </dsp:txXfrm>
    </dsp:sp>
    <dsp:sp modelId="{CABD1D1F-1BE0-4440-B049-8763E7CA3159}">
      <dsp:nvSpPr>
        <dsp:cNvPr id="0" name=""/>
        <dsp:cNvSpPr/>
      </dsp:nvSpPr>
      <dsp:spPr>
        <a:xfrm>
          <a:off x="1193584" y="1413635"/>
          <a:ext cx="1653927" cy="1653927"/>
        </a:xfrm>
        <a:prstGeom prst="ellipse">
          <a:avLst/>
        </a:prstGeom>
        <a:solidFill>
          <a:srgbClr val="0082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Networks</a:t>
          </a:r>
          <a:endParaRPr lang="it-IT" sz="16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699410" y="1840900"/>
        <a:ext cx="992356" cy="909660"/>
      </dsp:txXfrm>
    </dsp:sp>
    <dsp:sp modelId="{7AFA0371-7123-42E0-89E3-0529A09B9FBB}">
      <dsp:nvSpPr>
        <dsp:cNvPr id="0" name=""/>
        <dsp:cNvSpPr/>
      </dsp:nvSpPr>
      <dsp:spPr>
        <a:xfrm>
          <a:off x="0" y="1424651"/>
          <a:ext cx="1649908" cy="1600042"/>
        </a:xfrm>
        <a:prstGeom prst="ellipse">
          <a:avLst/>
        </a:prstGeom>
        <a:solidFill>
          <a:srgbClr val="8A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Piloting</a:t>
          </a:r>
          <a:endParaRPr lang="it-IT" sz="16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55366" y="1837995"/>
        <a:ext cx="989945" cy="880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7D350-28AB-4DA8-8875-C1A664E382A1}">
      <dsp:nvSpPr>
        <dsp:cNvPr id="0" name=""/>
        <dsp:cNvSpPr/>
      </dsp:nvSpPr>
      <dsp:spPr>
        <a:xfrm>
          <a:off x="1647" y="-213480"/>
          <a:ext cx="3371151" cy="769024"/>
        </a:xfrm>
        <a:prstGeom prst="rect">
          <a:avLst/>
        </a:prstGeom>
        <a:solidFill>
          <a:srgbClr val="954B9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it-IT" sz="16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647" y="-213480"/>
        <a:ext cx="3371151" cy="769024"/>
      </dsp:txXfrm>
    </dsp:sp>
    <dsp:sp modelId="{4A855737-F71C-48D6-93B6-7AAEF1F74AAB}">
      <dsp:nvSpPr>
        <dsp:cNvPr id="0" name=""/>
        <dsp:cNvSpPr/>
      </dsp:nvSpPr>
      <dsp:spPr>
        <a:xfrm>
          <a:off x="1647" y="511416"/>
          <a:ext cx="3371151" cy="1866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45% = 84,6 M€</a:t>
          </a:r>
          <a:endParaRPr lang="fr-BE" sz="1600" kern="12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support:1-3 M€ (max 90%)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3 countries (1 MPC or 1 EUPC)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3 years</a:t>
          </a:r>
        </a:p>
      </dsp:txBody>
      <dsp:txXfrm>
        <a:off x="1647" y="511416"/>
        <a:ext cx="3371151" cy="1866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7D350-28AB-4DA8-8875-C1A664E382A1}">
      <dsp:nvSpPr>
        <dsp:cNvPr id="0" name=""/>
        <dsp:cNvSpPr/>
      </dsp:nvSpPr>
      <dsp:spPr>
        <a:xfrm>
          <a:off x="1647" y="-250383"/>
          <a:ext cx="3371151" cy="847323"/>
        </a:xfrm>
        <a:prstGeom prst="rect">
          <a:avLst/>
        </a:prstGeom>
        <a:solidFill>
          <a:srgbClr val="954B9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en-US" sz="1800" b="1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647" y="-250383"/>
        <a:ext cx="3371151" cy="847323"/>
      </dsp:txXfrm>
    </dsp:sp>
    <dsp:sp modelId="{4A855737-F71C-48D6-93B6-7AAEF1F74AAB}">
      <dsp:nvSpPr>
        <dsp:cNvPr id="0" name=""/>
        <dsp:cNvSpPr/>
      </dsp:nvSpPr>
      <dsp:spPr>
        <a:xfrm>
          <a:off x="1647" y="548319"/>
          <a:ext cx="3371151" cy="1866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45% = 84,6 M€</a:t>
          </a:r>
          <a:endParaRPr lang="fr-BE" sz="1600" kern="12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 2,5-6 M€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4 countries (2 MPC or 2 EUPC)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4 years</a:t>
          </a:r>
        </a:p>
      </dsp:txBody>
      <dsp:txXfrm>
        <a:off x="1647" y="548319"/>
        <a:ext cx="3371151" cy="18665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3BEAC-2356-4C53-BA07-7B4650A1BDCA}">
      <dsp:nvSpPr>
        <dsp:cNvPr id="0" name=""/>
        <dsp:cNvSpPr/>
      </dsp:nvSpPr>
      <dsp:spPr>
        <a:xfrm>
          <a:off x="842" y="503744"/>
          <a:ext cx="1149155" cy="1204982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latin typeface="Arial" pitchFamily="34" charset="0"/>
              <a:cs typeface="Arial" pitchFamily="34" charset="0"/>
            </a:rPr>
            <a:t>ToRs</a:t>
          </a:r>
          <a:endParaRPr lang="it-IT" sz="1500" kern="1200" dirty="0">
            <a:latin typeface="Arial" pitchFamily="34" charset="0"/>
            <a:cs typeface="Arial" pitchFamily="34" charset="0"/>
          </a:endParaRPr>
        </a:p>
      </dsp:txBody>
      <dsp:txXfrm>
        <a:off x="169132" y="680210"/>
        <a:ext cx="812575" cy="852050"/>
      </dsp:txXfrm>
    </dsp:sp>
    <dsp:sp modelId="{058F2E54-A24D-4DA3-A99C-4F38909C3360}">
      <dsp:nvSpPr>
        <dsp:cNvPr id="0" name=""/>
        <dsp:cNvSpPr/>
      </dsp:nvSpPr>
      <dsp:spPr>
        <a:xfrm>
          <a:off x="225975" y="1682555"/>
          <a:ext cx="698889" cy="698889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/>
        </a:p>
      </dsp:txBody>
      <dsp:txXfrm>
        <a:off x="318613" y="1949810"/>
        <a:ext cx="513613" cy="164379"/>
      </dsp:txXfrm>
    </dsp:sp>
    <dsp:sp modelId="{94623EE7-FE01-4C5A-9B1D-3867F5ACA3EB}">
      <dsp:nvSpPr>
        <dsp:cNvPr id="0" name=""/>
        <dsp:cNvSpPr/>
      </dsp:nvSpPr>
      <dsp:spPr>
        <a:xfrm>
          <a:off x="49066" y="2355272"/>
          <a:ext cx="1052708" cy="1204982"/>
        </a:xfrm>
        <a:prstGeom prst="ellipse">
          <a:avLst/>
        </a:prstGeom>
        <a:solidFill>
          <a:srgbClr val="8A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 smtClean="0">
              <a:latin typeface="Arial" pitchFamily="34" charset="0"/>
              <a:cs typeface="Arial" pitchFamily="34" charset="0"/>
            </a:rPr>
            <a:t>Wider</a:t>
          </a:r>
          <a:r>
            <a:rPr lang="it-IT" sz="1500" kern="1200" dirty="0" smtClean="0">
              <a:latin typeface="Arial" pitchFamily="34" charset="0"/>
              <a:cs typeface="Arial" pitchFamily="34" charset="0"/>
            </a:rPr>
            <a:t> impact</a:t>
          </a:r>
          <a:endParaRPr lang="it-IT" sz="1500" kern="1200" dirty="0">
            <a:latin typeface="Arial" pitchFamily="34" charset="0"/>
            <a:cs typeface="Arial" pitchFamily="34" charset="0"/>
          </a:endParaRPr>
        </a:p>
      </dsp:txBody>
      <dsp:txXfrm>
        <a:off x="203232" y="2531738"/>
        <a:ext cx="744376" cy="852050"/>
      </dsp:txXfrm>
    </dsp:sp>
    <dsp:sp modelId="{2A0E5E66-5275-423F-9300-0FC27DEAEF2C}">
      <dsp:nvSpPr>
        <dsp:cNvPr id="0" name=""/>
        <dsp:cNvSpPr/>
      </dsp:nvSpPr>
      <dsp:spPr>
        <a:xfrm>
          <a:off x="963608" y="1807873"/>
          <a:ext cx="745458" cy="44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963608" y="1897524"/>
        <a:ext cx="610982" cy="268951"/>
      </dsp:txXfrm>
    </dsp:sp>
    <dsp:sp modelId="{DF1F713A-CEFC-49E5-92A3-25D2293BF2ED}">
      <dsp:nvSpPr>
        <dsp:cNvPr id="0" name=""/>
        <dsp:cNvSpPr/>
      </dsp:nvSpPr>
      <dsp:spPr>
        <a:xfrm>
          <a:off x="1793620" y="1152989"/>
          <a:ext cx="1636559" cy="1758021"/>
        </a:xfrm>
        <a:prstGeom prst="ellipse">
          <a:avLst/>
        </a:prstGeom>
        <a:solidFill>
          <a:srgbClr val="0082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>
              <a:latin typeface="Arial" pitchFamily="34" charset="0"/>
              <a:cs typeface="Arial" pitchFamily="34" charset="0"/>
            </a:rPr>
            <a:t>Replicability</a:t>
          </a:r>
          <a:r>
            <a:rPr lang="it-IT" sz="1400" kern="1200" dirty="0" smtClean="0">
              <a:latin typeface="Arial" pitchFamily="34" charset="0"/>
              <a:cs typeface="Arial" pitchFamily="34" charset="0"/>
            </a:rPr>
            <a:t>  </a:t>
          </a:r>
          <a:endParaRPr lang="it-IT" sz="1400" kern="1200" dirty="0">
            <a:latin typeface="Arial" pitchFamily="34" charset="0"/>
            <a:cs typeface="Arial" pitchFamily="34" charset="0"/>
          </a:endParaRPr>
        </a:p>
      </dsp:txBody>
      <dsp:txXfrm>
        <a:off x="2033289" y="1410445"/>
        <a:ext cx="1157221" cy="12431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6BAF0-5533-49D2-9432-BBB75D236188}">
      <dsp:nvSpPr>
        <dsp:cNvPr id="0" name=""/>
        <dsp:cNvSpPr/>
      </dsp:nvSpPr>
      <dsp:spPr>
        <a:xfrm>
          <a:off x="1736665" y="2191724"/>
          <a:ext cx="1564788" cy="1403533"/>
        </a:xfrm>
        <a:prstGeom prst="ellipse">
          <a:avLst/>
        </a:prstGeom>
        <a:solidFill>
          <a:srgbClr val="8A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err="1">
              <a:solidFill>
                <a:schemeClr val="bg1"/>
              </a:solidFill>
            </a:rPr>
            <a:t>Contribution</a:t>
          </a:r>
          <a:r>
            <a:rPr lang="it-IT" sz="1600" b="0" kern="1200" dirty="0">
              <a:solidFill>
                <a:schemeClr val="bg1"/>
              </a:solidFill>
            </a:rPr>
            <a:t> </a:t>
          </a:r>
          <a:r>
            <a:rPr lang="it-IT" sz="1600" b="0" kern="1200" dirty="0" err="1" smtClean="0">
              <a:solidFill>
                <a:schemeClr val="bg1"/>
              </a:solidFill>
            </a:rPr>
            <a:t>to</a:t>
          </a:r>
          <a:r>
            <a:rPr lang="it-IT" sz="1600" b="0" kern="1200" dirty="0" smtClean="0">
              <a:solidFill>
                <a:schemeClr val="bg1"/>
              </a:solidFill>
            </a:rPr>
            <a:t> public </a:t>
          </a:r>
          <a:r>
            <a:rPr lang="it-IT" sz="1600" b="0" kern="1200" dirty="0" err="1" smtClean="0">
              <a:solidFill>
                <a:schemeClr val="bg1"/>
              </a:solidFill>
            </a:rPr>
            <a:t>policies</a:t>
          </a:r>
          <a:endParaRPr lang="it-IT" sz="1600" b="0" kern="1200" dirty="0">
            <a:solidFill>
              <a:schemeClr val="bg1"/>
            </a:solidFill>
          </a:endParaRPr>
        </a:p>
      </dsp:txBody>
      <dsp:txXfrm>
        <a:off x="1965823" y="2397267"/>
        <a:ext cx="1106472" cy="992447"/>
      </dsp:txXfrm>
    </dsp:sp>
    <dsp:sp modelId="{8D185161-29C2-45BB-9984-1C3C0C9EE36B}">
      <dsp:nvSpPr>
        <dsp:cNvPr id="0" name=""/>
        <dsp:cNvSpPr/>
      </dsp:nvSpPr>
      <dsp:spPr>
        <a:xfrm>
          <a:off x="307244" y="1513975"/>
          <a:ext cx="1711930" cy="1550299"/>
        </a:xfrm>
        <a:prstGeom prst="ellipse">
          <a:avLst/>
        </a:prstGeom>
        <a:solidFill>
          <a:srgbClr val="0082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err="1">
              <a:solidFill>
                <a:schemeClr val="bg1"/>
              </a:solidFill>
            </a:rPr>
            <a:t>Exploitation</a:t>
          </a:r>
          <a:r>
            <a:rPr lang="it-IT" sz="1600" b="0" kern="1200" dirty="0">
              <a:solidFill>
                <a:schemeClr val="bg1"/>
              </a:solidFill>
            </a:rPr>
            <a:t> </a:t>
          </a:r>
          <a:r>
            <a:rPr lang="it-IT" sz="1600" b="0" kern="1200" dirty="0" err="1" smtClean="0">
              <a:solidFill>
                <a:schemeClr val="bg1"/>
              </a:solidFill>
            </a:rPr>
            <a:t>dissemination</a:t>
          </a:r>
          <a:r>
            <a:rPr lang="it-IT" sz="1600" b="0" kern="1200" dirty="0" smtClean="0">
              <a:solidFill>
                <a:schemeClr val="bg1"/>
              </a:solidFill>
            </a:rPr>
            <a:t> </a:t>
          </a:r>
          <a:endParaRPr lang="it-IT" sz="1600" b="0" kern="1200" dirty="0">
            <a:solidFill>
              <a:schemeClr val="bg1"/>
            </a:solidFill>
          </a:endParaRPr>
        </a:p>
      </dsp:txBody>
      <dsp:txXfrm>
        <a:off x="557950" y="1741011"/>
        <a:ext cx="1210518" cy="1096227"/>
      </dsp:txXfrm>
    </dsp:sp>
    <dsp:sp modelId="{2E9C09F7-E5A6-48D8-B37C-2DD7C1BB5D7A}">
      <dsp:nvSpPr>
        <dsp:cNvPr id="0" name=""/>
        <dsp:cNvSpPr/>
      </dsp:nvSpPr>
      <dsp:spPr>
        <a:xfrm rot="20700000">
          <a:off x="1109846" y="669285"/>
          <a:ext cx="1612059" cy="1323803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0" kern="1200" dirty="0" err="1" smtClean="0">
              <a:solidFill>
                <a:schemeClr val="bg1"/>
              </a:solidFill>
            </a:rPr>
            <a:t>Good</a:t>
          </a:r>
          <a:r>
            <a:rPr lang="it-IT" sz="1800" b="0" kern="1200" dirty="0" smtClean="0">
              <a:solidFill>
                <a:schemeClr val="bg1"/>
              </a:solidFill>
            </a:rPr>
            <a:t> </a:t>
          </a:r>
          <a:r>
            <a:rPr lang="it-IT" sz="1800" b="0" kern="1200" dirty="0" err="1" smtClean="0">
              <a:solidFill>
                <a:schemeClr val="bg1"/>
              </a:solidFill>
            </a:rPr>
            <a:t>practices</a:t>
          </a:r>
          <a:endParaRPr lang="it-IT" sz="1800" b="0" kern="1200" dirty="0">
            <a:solidFill>
              <a:schemeClr val="bg1"/>
            </a:solidFill>
          </a:endParaRPr>
        </a:p>
      </dsp:txBody>
      <dsp:txXfrm rot="-20700000">
        <a:off x="1480515" y="942536"/>
        <a:ext cx="870721" cy="777300"/>
      </dsp:txXfrm>
    </dsp:sp>
    <dsp:sp modelId="{8092F5B4-6F40-4BF7-9039-989CF3BACDB8}">
      <dsp:nvSpPr>
        <dsp:cNvPr id="0" name=""/>
        <dsp:cNvSpPr/>
      </dsp:nvSpPr>
      <dsp:spPr>
        <a:xfrm>
          <a:off x="1420765" y="1770391"/>
          <a:ext cx="2408529" cy="2408529"/>
        </a:xfrm>
        <a:prstGeom prst="circularArrow">
          <a:avLst>
            <a:gd name="adj1" fmla="val 4688"/>
            <a:gd name="adj2" fmla="val 299029"/>
            <a:gd name="adj3" fmla="val 2494498"/>
            <a:gd name="adj4" fmla="val 15908768"/>
            <a:gd name="adj5" fmla="val 5469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45D9C-6979-436F-83C3-BC913AA3386D}">
      <dsp:nvSpPr>
        <dsp:cNvPr id="0" name=""/>
        <dsp:cNvSpPr/>
      </dsp:nvSpPr>
      <dsp:spPr>
        <a:xfrm>
          <a:off x="55178" y="1021916"/>
          <a:ext cx="1749947" cy="174994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08AE0-770F-43DE-8AA3-3D70D189000B}">
      <dsp:nvSpPr>
        <dsp:cNvPr id="0" name=""/>
        <dsp:cNvSpPr/>
      </dsp:nvSpPr>
      <dsp:spPr>
        <a:xfrm>
          <a:off x="739687" y="64733"/>
          <a:ext cx="1886795" cy="18867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shade val="90000"/>
            <a:hueOff val="218894"/>
            <a:satOff val="-3532"/>
            <a:lumOff val="218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7D350-28AB-4DA8-8875-C1A664E382A1}">
      <dsp:nvSpPr>
        <dsp:cNvPr id="0" name=""/>
        <dsp:cNvSpPr/>
      </dsp:nvSpPr>
      <dsp:spPr>
        <a:xfrm>
          <a:off x="1647" y="-250383"/>
          <a:ext cx="3371151" cy="847323"/>
        </a:xfrm>
        <a:prstGeom prst="rect">
          <a:avLst/>
        </a:prstGeom>
        <a:solidFill>
          <a:srgbClr val="954B9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Features</a:t>
          </a:r>
          <a:endParaRPr lang="en-US" sz="1800" b="1" kern="1200" noProof="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647" y="-250383"/>
        <a:ext cx="3371151" cy="847323"/>
      </dsp:txXfrm>
    </dsp:sp>
    <dsp:sp modelId="{4A855737-F71C-48D6-93B6-7AAEF1F74AAB}">
      <dsp:nvSpPr>
        <dsp:cNvPr id="0" name=""/>
        <dsp:cNvSpPr/>
      </dsp:nvSpPr>
      <dsp:spPr>
        <a:xfrm>
          <a:off x="1647" y="548319"/>
          <a:ext cx="3371151" cy="1866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10% = 18,8 M€</a:t>
          </a:r>
          <a:endParaRPr lang="fr-BE" sz="1600" kern="1200" noProof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EU support: 500.000 € - 1 M€</a:t>
          </a:r>
          <a:endParaRPr lang="en-GB" sz="1600" kern="1200" noProof="0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Min. 5 countries (1 MPC or 1 EUPC)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3 partners from the same country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Max. duration: 2 years</a:t>
          </a:r>
        </a:p>
      </dsp:txBody>
      <dsp:txXfrm>
        <a:off x="1647" y="548319"/>
        <a:ext cx="3371151" cy="18665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93749-C4D4-4E87-9568-C4CE5EFFFC6A}">
      <dsp:nvSpPr>
        <dsp:cNvPr id="0" name=""/>
        <dsp:cNvSpPr/>
      </dsp:nvSpPr>
      <dsp:spPr>
        <a:xfrm>
          <a:off x="0" y="1841983"/>
          <a:ext cx="2073774" cy="1085326"/>
        </a:xfrm>
        <a:prstGeom prst="rightArrow">
          <a:avLst>
            <a:gd name="adj1" fmla="val 70000"/>
            <a:gd name="adj2" fmla="val 50000"/>
          </a:avLst>
        </a:prstGeom>
        <a:solidFill>
          <a:srgbClr val="0082B0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1600" kern="1200" noProof="0" dirty="0" smtClean="0">
              <a:solidFill>
                <a:schemeClr val="bg1"/>
              </a:solidFill>
            </a:rPr>
            <a:t>Closed o</a:t>
          </a:r>
          <a:r>
            <a:rPr lang="it-IT" sz="1600" kern="1200" dirty="0" smtClean="0">
              <a:solidFill>
                <a:schemeClr val="bg1"/>
              </a:solidFill>
            </a:rPr>
            <a:t>n Jan 24th 2018 </a:t>
          </a:r>
          <a:endParaRPr lang="it-IT" sz="1600" kern="1200" dirty="0">
            <a:solidFill>
              <a:schemeClr val="bg1"/>
            </a:solidFill>
          </a:endParaRPr>
        </a:p>
      </dsp:txBody>
      <dsp:txXfrm>
        <a:off x="518443" y="2004782"/>
        <a:ext cx="1175467" cy="759728"/>
      </dsp:txXfrm>
    </dsp:sp>
    <dsp:sp modelId="{E323FADA-D57D-4556-8B28-A7AC863FC314}">
      <dsp:nvSpPr>
        <dsp:cNvPr id="0" name=""/>
        <dsp:cNvSpPr/>
      </dsp:nvSpPr>
      <dsp:spPr>
        <a:xfrm>
          <a:off x="0" y="1046996"/>
          <a:ext cx="1752512" cy="658691"/>
        </a:xfrm>
        <a:prstGeom prst="ellipse">
          <a:avLst/>
        </a:prstGeom>
        <a:solidFill>
          <a:srgbClr val="0082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Standard</a:t>
          </a:r>
        </a:p>
      </dsp:txBody>
      <dsp:txXfrm>
        <a:off x="256649" y="1143459"/>
        <a:ext cx="1239214" cy="465765"/>
      </dsp:txXfrm>
    </dsp:sp>
    <dsp:sp modelId="{36DDB489-1D8C-4628-952B-3B153574D13E}">
      <dsp:nvSpPr>
        <dsp:cNvPr id="0" name=""/>
        <dsp:cNvSpPr/>
      </dsp:nvSpPr>
      <dsp:spPr>
        <a:xfrm>
          <a:off x="2369195" y="1866246"/>
          <a:ext cx="1742268" cy="1053833"/>
        </a:xfrm>
        <a:prstGeom prst="rightArrow">
          <a:avLst>
            <a:gd name="adj1" fmla="val 70000"/>
            <a:gd name="adj2" fmla="val 50000"/>
          </a:avLst>
        </a:prstGeom>
        <a:solidFill>
          <a:srgbClr val="FF99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bg1"/>
              </a:solidFill>
            </a:rPr>
            <a:t>End </a:t>
          </a:r>
          <a:r>
            <a:rPr lang="it-IT" sz="1600" kern="1200" dirty="0" err="1" smtClean="0">
              <a:solidFill>
                <a:schemeClr val="bg1"/>
              </a:solidFill>
            </a:rPr>
            <a:t>of</a:t>
          </a:r>
          <a:r>
            <a:rPr lang="it-IT" sz="1600" kern="1200" dirty="0" smtClean="0">
              <a:solidFill>
                <a:schemeClr val="bg1"/>
              </a:solidFill>
            </a:rPr>
            <a:t> 2018</a:t>
          </a:r>
          <a:endParaRPr lang="it-IT" sz="1600" kern="1200" dirty="0">
            <a:solidFill>
              <a:schemeClr val="bg1"/>
            </a:solidFill>
          </a:endParaRPr>
        </a:p>
      </dsp:txBody>
      <dsp:txXfrm>
        <a:off x="2804762" y="2024321"/>
        <a:ext cx="937859" cy="737683"/>
      </dsp:txXfrm>
    </dsp:sp>
    <dsp:sp modelId="{35181384-E66E-4DCD-8262-F42E45CB7DD1}">
      <dsp:nvSpPr>
        <dsp:cNvPr id="0" name=""/>
        <dsp:cNvSpPr/>
      </dsp:nvSpPr>
      <dsp:spPr>
        <a:xfrm>
          <a:off x="2233656" y="1000221"/>
          <a:ext cx="1703375" cy="744855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Strategic</a:t>
          </a:r>
          <a:endParaRPr lang="it-IT" sz="1600" b="1" kern="1200" dirty="0"/>
        </a:p>
      </dsp:txBody>
      <dsp:txXfrm>
        <a:off x="2483109" y="1109302"/>
        <a:ext cx="1204469" cy="526693"/>
      </dsp:txXfrm>
    </dsp:sp>
    <dsp:sp modelId="{D2581FA3-FEC7-4978-B495-A2E0BC04021F}">
      <dsp:nvSpPr>
        <dsp:cNvPr id="0" name=""/>
        <dsp:cNvSpPr/>
      </dsp:nvSpPr>
      <dsp:spPr>
        <a:xfrm>
          <a:off x="4588890" y="1914574"/>
          <a:ext cx="1846893" cy="989177"/>
        </a:xfrm>
        <a:prstGeom prst="rightArrow">
          <a:avLst>
            <a:gd name="adj1" fmla="val 70000"/>
            <a:gd name="adj2" fmla="val 50000"/>
          </a:avLst>
        </a:prstGeom>
        <a:solidFill>
          <a:srgbClr val="8A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bg1"/>
              </a:solidFill>
            </a:rPr>
            <a:t>2020?</a:t>
          </a:r>
          <a:endParaRPr lang="it-IT" sz="1600" kern="1200" dirty="0">
            <a:solidFill>
              <a:schemeClr val="bg1"/>
            </a:solidFill>
          </a:endParaRPr>
        </a:p>
      </dsp:txBody>
      <dsp:txXfrm>
        <a:off x="5050614" y="2062951"/>
        <a:ext cx="1038958" cy="692423"/>
      </dsp:txXfrm>
    </dsp:sp>
    <dsp:sp modelId="{27CCA240-C130-4FDA-8547-3B75BABD6609}">
      <dsp:nvSpPr>
        <dsp:cNvPr id="0" name=""/>
        <dsp:cNvSpPr/>
      </dsp:nvSpPr>
      <dsp:spPr>
        <a:xfrm>
          <a:off x="4305167" y="950289"/>
          <a:ext cx="2157567" cy="722477"/>
        </a:xfrm>
        <a:prstGeom prst="ellipse">
          <a:avLst/>
        </a:prstGeom>
        <a:solidFill>
          <a:srgbClr val="8A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/>
            <a:t>Capitalisation</a:t>
          </a:r>
          <a:endParaRPr lang="it-IT" sz="1600" b="1" kern="1200" dirty="0"/>
        </a:p>
      </dsp:txBody>
      <dsp:txXfrm>
        <a:off x="4621135" y="1056093"/>
        <a:ext cx="1525631" cy="510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C90D-8F35-445B-8C77-BD15331FAD26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3A00-98EE-4A1A-B292-EAA60C97755E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86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8E8730-9B4A-483C-9E56-B20B75608933}" type="slidenum">
              <a:rPr lang="es-ES" altLang="ca-ES"/>
              <a:pPr/>
              <a:t>16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62049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altLang="en-US" smtClean="0">
              <a:latin typeface="Arial" charset="0"/>
              <a:cs typeface="Mangal" pitchFamily="18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3F321D-5497-4894-B17A-DDBFFD8BC0D0}" type="slidenum">
              <a:rPr lang="it-IT" altLang="en-US">
                <a:latin typeface="Arial" charset="0"/>
              </a:rPr>
              <a:pPr/>
              <a:t>22</a:t>
            </a:fld>
            <a:endParaRPr lang="it-IT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8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altLang="en-US" smtClean="0">
              <a:latin typeface="Arial" charset="0"/>
              <a:cs typeface="Mangal" pitchFamily="18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5299C7-214C-4443-AA49-312CB86D4B08}" type="slidenum">
              <a:rPr lang="it-IT" altLang="en-US">
                <a:latin typeface="Arial" charset="0"/>
              </a:rPr>
              <a:pPr/>
              <a:t>23</a:t>
            </a:fld>
            <a:endParaRPr lang="it-IT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altLang="en-US" smtClean="0">
              <a:latin typeface="Arial" charset="0"/>
              <a:cs typeface="Mangal" pitchFamily="18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6A731D-EFED-4355-8FAB-A1492CC1405D}" type="slidenum">
              <a:rPr lang="it-IT" altLang="en-US">
                <a:latin typeface="Arial" charset="0"/>
              </a:rPr>
              <a:pPr/>
              <a:t>24</a:t>
            </a:fld>
            <a:endParaRPr lang="it-IT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3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4068-2F69-4897-8EB3-BB15254F0B65}" type="slidenum">
              <a:rPr lang="fr-FR" smtClean="0"/>
              <a:pPr/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8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e.cabras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700808"/>
            <a:ext cx="6696744" cy="187220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Association </a:t>
            </a:r>
            <a:r>
              <a:rPr lang="en-US" sz="28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cooperation for enhancing </a:t>
            </a:r>
            <a:br>
              <a:rPr lang="en-US" sz="28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Mediterranean Business Environment </a:t>
            </a:r>
            <a:endParaRPr lang="en-US" sz="28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3861048"/>
            <a:ext cx="6264696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Tunis, June 28th 2018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by Emanuele Cabras, OpenMed President</a:t>
            </a:r>
            <a:endParaRPr lang="en-US" sz="20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789276"/>
            <a:ext cx="3240360" cy="36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4"/>
          <p:cNvSpPr txBox="1"/>
          <p:nvPr/>
        </p:nvSpPr>
        <p:spPr>
          <a:xfrm>
            <a:off x="6696744" y="6248345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practices: MedDiet</a:t>
            </a:r>
            <a:endParaRPr lang="fr-FR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29436"/>
            <a:ext cx="3240360" cy="367916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539552" y="188640"/>
            <a:ext cx="810673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/>
            <a:r>
              <a:rPr lang="en-US" sz="3200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Main activities and best practices:</a:t>
            </a:r>
          </a:p>
          <a:p>
            <a:pPr marL="266700" indent="-266700" algn="just"/>
            <a:endParaRPr lang="en-US" sz="2000" b="1" i="1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6700" indent="-266700" algn="just">
              <a:buBlip>
                <a:blip r:embed="rId4"/>
              </a:buBlip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165 nutrition education initiatives for schools and consumers including taste laboratories, visits to farms/factories, cooking courses, schools vegetables gardens;</a:t>
            </a:r>
          </a:p>
          <a:p>
            <a:pPr marL="266700" indent="-266700" algn="just">
              <a:buBlip>
                <a:blip r:embed="rId4"/>
              </a:buBlip>
            </a:pPr>
            <a:endParaRPr lang="en-US" sz="20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6700" indent="-266700" algn="just">
              <a:buBlip>
                <a:blip r:embed="rId4"/>
              </a:buBlip>
            </a:pPr>
            <a:r>
              <a:rPr lang="en-US" sz="20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Creation of a MedDiet Quality Label for restaurants and pilot actions for its implementation (training courses and technical assistance programs for restaurant owners)</a:t>
            </a: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266700" indent="-266700" algn="just">
              <a:buBlip>
                <a:blip r:embed="rId4"/>
              </a:buBlip>
            </a:pPr>
            <a:endParaRPr lang="en-US" sz="20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6700" indent="-266700" algn="just">
              <a:buBlip>
                <a:blip r:embed="rId4"/>
              </a:buBlip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Establishment of 20 “Mediterranean Diet info points”;</a:t>
            </a:r>
          </a:p>
          <a:p>
            <a:pPr marL="266700" indent="-266700" algn="just"/>
            <a:endParaRPr lang="en-US" sz="20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6700" indent="-266700" algn="just">
              <a:buBlip>
                <a:blip r:embed="rId4"/>
              </a:buBlip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Drafting of a “shared Mediterranean system for the safeguard of traditional product of the MedDiet” to be signed by national representatives of Ministries/agencies of the involved countries.</a:t>
            </a:r>
            <a:endParaRPr lang="it-IT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isultati immagini per openmed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229436"/>
            <a:ext cx="3240360" cy="367916"/>
          </a:xfrm>
          <a:prstGeom prst="rect">
            <a:avLst/>
          </a:prstGeom>
          <a:noFill/>
        </p:spPr>
      </p:pic>
      <p:sp>
        <p:nvSpPr>
          <p:cNvPr id="14" name="ZoneTexte 4"/>
          <p:cNvSpPr txBox="1"/>
          <p:nvPr/>
        </p:nvSpPr>
        <p:spPr>
          <a:xfrm>
            <a:off x="6876256" y="6237312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practices: ……</a:t>
            </a:r>
            <a:endParaRPr lang="fr-FR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video-facebook2017-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462986" y="26064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EuroMediterranean</a:t>
            </a:r>
            <a:r>
              <a:rPr lang="en-US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Cooperation Summer School</a:t>
            </a:r>
            <a:endParaRPr lang="fr-FR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6370" y="2564904"/>
            <a:ext cx="7094022" cy="31683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and the consolidation of the Mediterranean Business Environment</a:t>
            </a:r>
            <a:endParaRPr lang="fr-FR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C:\Users\Fede\Desktop\ASSOCIAZ. OPENMED\Logo Open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2407214" cy="20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541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Maximize exchanges between Business Support Organizations and SMEs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3568" y="1772816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buFont typeface="Wingdings" pitchFamily="2" charset="2"/>
              <a:buChar char="ü"/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Funding exchange opportunities for BSOs and SMEs in the Med area</a:t>
            </a:r>
          </a:p>
          <a:p>
            <a:pPr marL="358775" indent="-358775" algn="just">
              <a:buFont typeface="Wingdings" pitchFamily="2" charset="2"/>
              <a:buChar char="ü"/>
            </a:pPr>
            <a:r>
              <a:rPr lang="en-US" sz="20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Possible initiatives for cooperation projects between BSOs</a:t>
            </a: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471413" y="3243098"/>
            <a:ext cx="4854575" cy="369332"/>
          </a:xfrm>
          <a:prstGeom prst="rect">
            <a:avLst/>
          </a:prstGeom>
          <a:solidFill>
            <a:srgbClr val="0000FF"/>
          </a:solidFill>
          <a:ln w="19050">
            <a:solidFill>
              <a:srgbClr val="FF963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fr-FR" i="1" dirty="0" smtClean="0">
                <a:solidFill>
                  <a:srgbClr val="F8F8F8"/>
                </a:solidFill>
              </a:rPr>
              <a:t>Main funding opportunities</a:t>
            </a:r>
            <a:endParaRPr lang="fr-FR" altLang="fr-FR" dirty="0" smtClean="0">
              <a:cs typeface="Arial" charset="0"/>
            </a:endParaRP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755576" y="3743161"/>
            <a:ext cx="4916487" cy="2062103"/>
          </a:xfrm>
          <a:prstGeom prst="rect">
            <a:avLst/>
          </a:prstGeom>
          <a:solidFill>
            <a:srgbClr val="954B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 smtClean="0">
                <a:solidFill>
                  <a:srgbClr val="F8F8F8"/>
                </a:solidFill>
              </a:rPr>
              <a:t>ENI CBC MED Program </a:t>
            </a:r>
          </a:p>
          <a:p>
            <a:pPr algn="ctr">
              <a:defRPr/>
            </a:pPr>
            <a:endParaRPr lang="en-US" altLang="fr-FR" b="1" i="1" dirty="0" smtClean="0">
              <a:solidFill>
                <a:srgbClr val="F8F8F8"/>
              </a:solidFill>
            </a:endParaRPr>
          </a:p>
          <a:p>
            <a:pPr algn="ctr">
              <a:defRPr/>
            </a:pPr>
            <a:r>
              <a:rPr lang="en-US" altLang="fr-FR" b="1" i="1" dirty="0" smtClean="0">
                <a:solidFill>
                  <a:srgbClr val="F8F8F8"/>
                </a:solidFill>
              </a:rPr>
              <a:t>CROSS BORDER COOPERATION WITHIN THE EUROPEAN</a:t>
            </a:r>
          </a:p>
          <a:p>
            <a:pPr algn="ctr">
              <a:defRPr/>
            </a:pPr>
            <a:r>
              <a:rPr lang="en-US" altLang="fr-FR" b="1" i="1" dirty="0" smtClean="0">
                <a:solidFill>
                  <a:srgbClr val="F8F8F8"/>
                </a:solidFill>
              </a:rPr>
              <a:t>NEIGHBOURHOOD INSTRUMENT (ENI)</a:t>
            </a:r>
          </a:p>
          <a:p>
            <a:pPr algn="ctr">
              <a:defRPr/>
            </a:pPr>
            <a:r>
              <a:rPr lang="en-US" altLang="fr-FR" b="1" i="1" dirty="0" smtClean="0">
                <a:solidFill>
                  <a:srgbClr val="F8F8F8"/>
                </a:solidFill>
              </a:rPr>
              <a:t>MEDITERRANEAN SEA BASIN PROGRAMME 2014-2020</a:t>
            </a:r>
            <a:endParaRPr lang="en-US" altLang="fr-FR" b="1" i="1" dirty="0">
              <a:solidFill>
                <a:srgbClr val="F8F8F8"/>
              </a:solidFill>
            </a:endParaRP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163595"/>
            <a:ext cx="2698626" cy="92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Risultati immagini per openmed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229436"/>
            <a:ext cx="3240360" cy="367916"/>
          </a:xfrm>
          <a:prstGeom prst="rect">
            <a:avLst/>
          </a:prstGeom>
          <a:noFill/>
        </p:spPr>
      </p:pic>
      <p:sp>
        <p:nvSpPr>
          <p:cNvPr id="11" name="ZoneTexte 4"/>
          <p:cNvSpPr txBox="1"/>
          <p:nvPr/>
        </p:nvSpPr>
        <p:spPr>
          <a:xfrm>
            <a:off x="6876256" y="623731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Funding opportunities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2014-2020 – Geographical eligibility</a:t>
            </a:r>
            <a:endParaRPr lang="fr-FR" sz="4000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21" descr="JOP_2014-2020_Lisbon_Lib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289845"/>
            <a:ext cx="70675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6332538" y="2026320"/>
          <a:ext cx="2592387" cy="1371848"/>
        </p:xfrm>
        <a:graphic>
          <a:graphicData uri="http://schemas.openxmlformats.org/drawingml/2006/table">
            <a:tbl>
              <a:tblPr/>
              <a:tblGrid>
                <a:gridCol w="2006248"/>
                <a:gridCol w="586139"/>
              </a:tblGrid>
              <a:tr h="2802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Eligible </a:t>
                      </a:r>
                      <a:r>
                        <a:rPr lang="fr-FR" sz="160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regions</a:t>
                      </a:r>
                      <a:endParaRPr lang="it-IT" sz="16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1583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44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Adjoining</a:t>
                      </a:r>
                      <a:r>
                        <a:rPr lang="it-IT" sz="16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regions</a:t>
                      </a:r>
                      <a:endParaRPr lang="it-IT" sz="16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33"/>
                    </a:solidFill>
                  </a:tcPr>
                </a:tc>
              </a:tr>
              <a:tr h="1583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2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Major center</a:t>
                      </a:r>
                      <a:endParaRPr lang="it-IT" sz="16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35" marR="6853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Risultati immagini per openmed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sp>
        <p:nvSpPr>
          <p:cNvPr id="12" name="ZoneTexte 4"/>
          <p:cNvSpPr txBox="1"/>
          <p:nvPr/>
        </p:nvSpPr>
        <p:spPr>
          <a:xfrm>
            <a:off x="7092280" y="63093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– Strategy/Budget 2014-2020 Overview</a:t>
            </a:r>
            <a:endParaRPr lang="fr-FR" sz="4000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27584" y="1835721"/>
            <a:ext cx="7488832" cy="3969543"/>
            <a:chOff x="1271588" y="1763713"/>
            <a:chExt cx="6632575" cy="3292475"/>
          </a:xfrm>
        </p:grpSpPr>
        <p:sp>
          <p:nvSpPr>
            <p:cNvPr id="6" name="Rettangolo arrotondato 5"/>
            <p:cNvSpPr/>
            <p:nvPr/>
          </p:nvSpPr>
          <p:spPr>
            <a:xfrm>
              <a:off x="2798763" y="1763713"/>
              <a:ext cx="3563937" cy="434975"/>
            </a:xfrm>
            <a:prstGeom prst="roundRect">
              <a:avLst/>
            </a:prstGeom>
            <a:solidFill>
              <a:srgbClr val="304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381" indent="10716" algn="ctr" eaLnBrk="1" hangingPunct="1">
                <a:lnSpc>
                  <a:spcPct val="125000"/>
                </a:lnSpc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Promote economic and social development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ttangolo arrotondato 22"/>
            <p:cNvSpPr/>
            <p:nvPr/>
          </p:nvSpPr>
          <p:spPr>
            <a:xfrm>
              <a:off x="6426200" y="1763713"/>
              <a:ext cx="1435100" cy="434975"/>
            </a:xfrm>
            <a:prstGeom prst="roundRect">
              <a:avLst/>
            </a:prstGeom>
            <a:solidFill>
              <a:srgbClr val="304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200" b="1" dirty="0"/>
                <a:t>€ 112.860.000 (60%)</a:t>
              </a:r>
            </a:p>
          </p:txBody>
        </p:sp>
        <p:sp>
          <p:nvSpPr>
            <p:cNvPr id="8" name="Rettangolo arrotondato 6"/>
            <p:cNvSpPr/>
            <p:nvPr/>
          </p:nvSpPr>
          <p:spPr>
            <a:xfrm>
              <a:off x="1271588" y="2360613"/>
              <a:ext cx="2160587" cy="577850"/>
            </a:xfrm>
            <a:prstGeom prst="roundRect">
              <a:avLst/>
            </a:prstGeom>
            <a:solidFill>
              <a:srgbClr val="709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381" indent="10716" algn="ctr" eaLnBrk="1" hangingPunct="1">
                <a:lnSpc>
                  <a:spcPct val="125000"/>
                </a:lnSpc>
                <a:defRPr/>
              </a:pPr>
              <a:r>
                <a:rPr lang="en-US" sz="1050" b="1" dirty="0">
                  <a:solidFill>
                    <a:schemeClr val="bg1"/>
                  </a:solidFill>
                </a:rPr>
                <a:t>1. Business and SME development  </a:t>
              </a:r>
            </a:p>
          </p:txBody>
        </p:sp>
        <p:sp>
          <p:nvSpPr>
            <p:cNvPr id="9" name="Rettangolo arrotondato 7"/>
            <p:cNvSpPr/>
            <p:nvPr/>
          </p:nvSpPr>
          <p:spPr>
            <a:xfrm>
              <a:off x="3484563" y="2360613"/>
              <a:ext cx="2162175" cy="574675"/>
            </a:xfrm>
            <a:prstGeom prst="round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bg1"/>
                  </a:solidFill>
                </a:rPr>
                <a:t>2. Support to education, research, technological development and innovation</a:t>
              </a:r>
              <a:endParaRPr lang="it-IT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ttangolo arrotondato 8"/>
            <p:cNvSpPr/>
            <p:nvPr/>
          </p:nvSpPr>
          <p:spPr>
            <a:xfrm>
              <a:off x="5699125" y="2344738"/>
              <a:ext cx="2160588" cy="569912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050" b="1" dirty="0">
                  <a:solidFill>
                    <a:schemeClr val="bg1"/>
                  </a:solidFill>
                </a:rPr>
                <a:t>3. Promotion of social inclusion and fight against poverty</a:t>
              </a:r>
              <a:endParaRPr lang="it-IT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ttangolo arrotondato 9"/>
            <p:cNvSpPr/>
            <p:nvPr/>
          </p:nvSpPr>
          <p:spPr>
            <a:xfrm>
              <a:off x="1271588" y="3459163"/>
              <a:ext cx="2160587" cy="492125"/>
            </a:xfrm>
            <a:prstGeom prst="roundRect">
              <a:avLst/>
            </a:prstGeom>
            <a:solidFill>
              <a:srgbClr val="709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381" indent="10716" algn="ctr" eaLnBrk="1" hangingPunct="1">
                <a:lnSpc>
                  <a:spcPct val="125000"/>
                </a:lnSpc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1.1 Support innovative start-up and recently established enterprises</a:t>
              </a:r>
            </a:p>
          </p:txBody>
        </p:sp>
        <p:sp>
          <p:nvSpPr>
            <p:cNvPr id="12" name="Rettangolo arrotondato 10"/>
            <p:cNvSpPr/>
            <p:nvPr/>
          </p:nvSpPr>
          <p:spPr>
            <a:xfrm>
              <a:off x="3492500" y="3449638"/>
              <a:ext cx="2160588" cy="490537"/>
            </a:xfrm>
            <a:prstGeom prst="round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2.1 Support technological transfer and </a:t>
              </a:r>
              <a:r>
                <a:rPr lang="en-US" sz="900" b="1" dirty="0" err="1">
                  <a:solidFill>
                    <a:schemeClr val="bg1"/>
                  </a:solidFill>
                </a:rPr>
                <a:t>commercialisation</a:t>
              </a:r>
              <a:r>
                <a:rPr lang="en-US" sz="900" b="1" dirty="0">
                  <a:solidFill>
                    <a:schemeClr val="bg1"/>
                  </a:solidFill>
                </a:rPr>
                <a:t> of research results</a:t>
              </a:r>
              <a:endParaRPr lang="it-I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ttangolo arrotondato 11"/>
            <p:cNvSpPr/>
            <p:nvPr/>
          </p:nvSpPr>
          <p:spPr>
            <a:xfrm>
              <a:off x="5732463" y="3459163"/>
              <a:ext cx="2160587" cy="492125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25" b="1" dirty="0">
                  <a:solidFill>
                    <a:schemeClr val="bg1"/>
                  </a:solidFill>
                </a:rPr>
                <a:t>3.1 Provide young people, especially those belonging to the NEETS and women, with marketable skills</a:t>
              </a:r>
              <a:endParaRPr lang="it-IT" sz="825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ttangolo arrotondato 12"/>
            <p:cNvSpPr/>
            <p:nvPr/>
          </p:nvSpPr>
          <p:spPr>
            <a:xfrm>
              <a:off x="1271588" y="4011613"/>
              <a:ext cx="2160587" cy="490537"/>
            </a:xfrm>
            <a:prstGeom prst="roundRect">
              <a:avLst/>
            </a:prstGeom>
            <a:solidFill>
              <a:srgbClr val="709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381" indent="10716" algn="ctr" eaLnBrk="1" hangingPunct="1">
                <a:lnSpc>
                  <a:spcPct val="125000"/>
                </a:lnSpc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1.2 Strengthen and support networks, clusters, consortia and value-chains </a:t>
              </a:r>
            </a:p>
          </p:txBody>
        </p:sp>
        <p:sp>
          <p:nvSpPr>
            <p:cNvPr id="15" name="Rettangolo arrotondato 13"/>
            <p:cNvSpPr/>
            <p:nvPr/>
          </p:nvSpPr>
          <p:spPr>
            <a:xfrm>
              <a:off x="1271588" y="4567238"/>
              <a:ext cx="2160587" cy="488950"/>
            </a:xfrm>
            <a:prstGeom prst="roundRect">
              <a:avLst/>
            </a:prstGeom>
            <a:solidFill>
              <a:srgbClr val="709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381" indent="10716" algn="ctr" eaLnBrk="1" hangingPunct="1">
                <a:lnSpc>
                  <a:spcPct val="125000"/>
                </a:lnSpc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1.3 Encourage sustainable tourism initiatives and actions </a:t>
              </a:r>
            </a:p>
          </p:txBody>
        </p:sp>
        <p:sp>
          <p:nvSpPr>
            <p:cNvPr id="16" name="Rettangolo arrotondato 14"/>
            <p:cNvSpPr/>
            <p:nvPr/>
          </p:nvSpPr>
          <p:spPr>
            <a:xfrm>
              <a:off x="3500438" y="4005263"/>
              <a:ext cx="2160587" cy="488950"/>
            </a:xfrm>
            <a:prstGeom prst="round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2.2 Support SMEs in accessing research and innovation </a:t>
              </a:r>
              <a:endParaRPr lang="it-I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ttangolo arrotondato 15"/>
            <p:cNvSpPr/>
            <p:nvPr/>
          </p:nvSpPr>
          <p:spPr>
            <a:xfrm>
              <a:off x="5743575" y="4000500"/>
              <a:ext cx="2160588" cy="48895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3.2 Support social and solidarity economic actors</a:t>
              </a:r>
              <a:endParaRPr lang="it-IT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ttangolo arrotondato 21"/>
            <p:cNvSpPr/>
            <p:nvPr/>
          </p:nvSpPr>
          <p:spPr>
            <a:xfrm>
              <a:off x="6770688" y="2973388"/>
              <a:ext cx="1090612" cy="323850"/>
            </a:xfrm>
            <a:prstGeom prst="roundRect">
              <a:avLst/>
            </a:prstGeom>
            <a:solidFill>
              <a:srgbClr val="9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200" b="1" dirty="0"/>
                <a:t>€ 33.858.000</a:t>
              </a:r>
            </a:p>
          </p:txBody>
        </p:sp>
        <p:sp>
          <p:nvSpPr>
            <p:cNvPr id="19" name="Rettangolo arrotondato 20"/>
            <p:cNvSpPr/>
            <p:nvPr/>
          </p:nvSpPr>
          <p:spPr>
            <a:xfrm>
              <a:off x="4554538" y="2973388"/>
              <a:ext cx="1092200" cy="323850"/>
            </a:xfrm>
            <a:prstGeom prst="round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200" b="1" dirty="0"/>
                <a:t>€ 33.858.000</a:t>
              </a:r>
            </a:p>
          </p:txBody>
        </p:sp>
        <p:sp>
          <p:nvSpPr>
            <p:cNvPr id="20" name="Rettangolo arrotondato 19"/>
            <p:cNvSpPr/>
            <p:nvPr/>
          </p:nvSpPr>
          <p:spPr>
            <a:xfrm>
              <a:off x="2346325" y="2973388"/>
              <a:ext cx="1079500" cy="323850"/>
            </a:xfrm>
            <a:prstGeom prst="roundRect">
              <a:avLst/>
            </a:prstGeom>
            <a:solidFill>
              <a:srgbClr val="709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200" b="1" dirty="0"/>
                <a:t>€ 45.144.000</a:t>
              </a:r>
            </a:p>
          </p:txBody>
        </p:sp>
      </p:grpSp>
      <p:pic>
        <p:nvPicPr>
          <p:cNvPr id="21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sp>
        <p:nvSpPr>
          <p:cNvPr id="23" name="ZoneTexte 4"/>
          <p:cNvSpPr txBox="1"/>
          <p:nvPr/>
        </p:nvSpPr>
        <p:spPr>
          <a:xfrm>
            <a:off x="7092280" y="624834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1913" y="2402418"/>
            <a:ext cx="6426200" cy="4097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marL="2381" indent="10716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endParaRPr lang="en-US" sz="1650" b="1" kern="0" dirty="0">
              <a:cs typeface="Arial" panose="020B0604020202020204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259632" y="1556792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I. Standard projects</a:t>
            </a:r>
          </a:p>
        </p:txBody>
      </p:sp>
      <p:graphicFrame>
        <p:nvGraphicFramePr>
          <p:cNvPr id="12" name="Diagramma 15"/>
          <p:cNvGraphicFramePr/>
          <p:nvPr/>
        </p:nvGraphicFramePr>
        <p:xfrm>
          <a:off x="1332310" y="2268946"/>
          <a:ext cx="2847512" cy="337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a 25"/>
          <p:cNvGraphicFramePr/>
          <p:nvPr/>
        </p:nvGraphicFramePr>
        <p:xfrm>
          <a:off x="4533035" y="2894881"/>
          <a:ext cx="3374447" cy="216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angle 12"/>
          <p:cNvSpPr/>
          <p:nvPr/>
        </p:nvSpPr>
        <p:spPr>
          <a:xfrm>
            <a:off x="1331640" y="692696"/>
            <a:ext cx="6552728" cy="438582"/>
          </a:xfrm>
          <a:prstGeom prst="rect">
            <a:avLst/>
          </a:prstGeom>
          <a:solidFill>
            <a:srgbClr val="954B96"/>
          </a:solidFill>
        </p:spPr>
        <p:txBody>
          <a:bodyPr wrap="square">
            <a:spAutoFit/>
          </a:bodyPr>
          <a:lstStyle/>
          <a:p>
            <a:pPr marL="2381" indent="10716" algn="ctr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- Type of Projects</a:t>
            </a:r>
          </a:p>
        </p:txBody>
      </p:sp>
      <p:sp>
        <p:nvSpPr>
          <p:cNvPr id="22539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618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2FCD6C11-F995-491C-8A43-33AB25CB2DE8}" type="slidenum">
              <a:rPr lang="it-IT" altLang="en-US">
                <a:solidFill>
                  <a:srgbClr val="30418E"/>
                </a:solidFill>
                <a:latin typeface="Arial" charset="0"/>
              </a:rPr>
              <a:pPr algn="l"/>
              <a:t>16</a:t>
            </a:fld>
            <a:r>
              <a:rPr lang="it-IT" altLang="en-US">
                <a:solidFill>
                  <a:srgbClr val="30418E"/>
                </a:solidFill>
                <a:latin typeface="Arial" charset="0"/>
              </a:rPr>
              <a:t> </a:t>
            </a:r>
          </a:p>
        </p:txBody>
      </p:sp>
      <p:pic>
        <p:nvPicPr>
          <p:cNvPr id="16" name="Picture 2" descr="Risultati immagini per openmed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848" y="6229436"/>
            <a:ext cx="3240360" cy="36791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4"/>
          <p:cNvSpPr txBox="1"/>
          <p:nvPr/>
        </p:nvSpPr>
        <p:spPr>
          <a:xfrm>
            <a:off x="7092280" y="63093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1913" y="2402418"/>
            <a:ext cx="6426200" cy="4097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marL="2381" indent="10716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endParaRPr lang="en-US" sz="1650" b="1" kern="0" dirty="0">
              <a:cs typeface="Arial" panose="020B0604020202020204" pitchFamily="34" charset="0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259632" y="1331476"/>
            <a:ext cx="2390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II. Strategic projects</a:t>
            </a:r>
          </a:p>
        </p:txBody>
      </p:sp>
      <p:graphicFrame>
        <p:nvGraphicFramePr>
          <p:cNvPr id="16" name="Diagramma 25"/>
          <p:cNvGraphicFramePr/>
          <p:nvPr/>
        </p:nvGraphicFramePr>
        <p:xfrm>
          <a:off x="4533035" y="2581490"/>
          <a:ext cx="3374447" cy="216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ma 11"/>
          <p:cNvGraphicFramePr/>
          <p:nvPr/>
        </p:nvGraphicFramePr>
        <p:xfrm>
          <a:off x="1177553" y="1707053"/>
          <a:ext cx="351039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ctangle 14"/>
          <p:cNvSpPr/>
          <p:nvPr/>
        </p:nvSpPr>
        <p:spPr>
          <a:xfrm>
            <a:off x="1331640" y="548680"/>
            <a:ext cx="6624736" cy="438582"/>
          </a:xfrm>
          <a:prstGeom prst="rect">
            <a:avLst/>
          </a:prstGeom>
          <a:solidFill>
            <a:srgbClr val="954B96"/>
          </a:solidFill>
        </p:spPr>
        <p:txBody>
          <a:bodyPr wrap="square">
            <a:spAutoFit/>
          </a:bodyPr>
          <a:lstStyle/>
          <a:p>
            <a:pPr marL="2381" indent="10716" algn="ctr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- Type of Projects</a:t>
            </a:r>
          </a:p>
        </p:txBody>
      </p:sp>
      <p:sp>
        <p:nvSpPr>
          <p:cNvPr id="23563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618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B4568CF1-7835-4704-8092-C801B4C5E5A2}" type="slidenum">
              <a:rPr lang="it-IT" altLang="en-US">
                <a:solidFill>
                  <a:srgbClr val="30418E"/>
                </a:solidFill>
                <a:latin typeface="Arial" charset="0"/>
              </a:rPr>
              <a:pPr algn="l"/>
              <a:t>17</a:t>
            </a:fld>
            <a:r>
              <a:rPr lang="it-IT" altLang="en-US">
                <a:solidFill>
                  <a:srgbClr val="30418E"/>
                </a:solidFill>
                <a:latin typeface="Arial" charset="0"/>
              </a:rPr>
              <a:t> </a:t>
            </a:r>
          </a:p>
        </p:txBody>
      </p:sp>
      <p:pic>
        <p:nvPicPr>
          <p:cNvPr id="13" name="Picture 2" descr="Risultati immagini per openmed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6229436"/>
            <a:ext cx="3240360" cy="36791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4"/>
          <p:cNvSpPr txBox="1"/>
          <p:nvPr/>
        </p:nvSpPr>
        <p:spPr>
          <a:xfrm>
            <a:off x="7092280" y="63093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a 6"/>
          <p:cNvGraphicFramePr/>
          <p:nvPr/>
        </p:nvGraphicFramePr>
        <p:xfrm>
          <a:off x="1143001" y="1628800"/>
          <a:ext cx="3421207" cy="4279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59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1913" y="2402418"/>
            <a:ext cx="6426200" cy="4097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marL="2381" indent="10716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endParaRPr lang="en-US" sz="1650" b="1" kern="0" dirty="0">
              <a:cs typeface="Arial" panose="020B0604020202020204" pitchFamily="34" charset="0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1331914" y="1340768"/>
            <a:ext cx="2980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II</a:t>
            </a:r>
            <a:r>
              <a:rPr lang="en-GB" altLang="en-US" b="1" dirty="0">
                <a:solidFill>
                  <a:srgbClr val="954B96"/>
                </a:solidFill>
                <a:latin typeface="Arial" charset="0"/>
              </a:rPr>
              <a:t>I</a:t>
            </a:r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. Capitalisation projects</a:t>
            </a:r>
          </a:p>
        </p:txBody>
      </p:sp>
      <p:graphicFrame>
        <p:nvGraphicFramePr>
          <p:cNvPr id="16" name="Diagramma 25"/>
          <p:cNvGraphicFramePr/>
          <p:nvPr/>
        </p:nvGraphicFramePr>
        <p:xfrm>
          <a:off x="4533035" y="2842947"/>
          <a:ext cx="3374447" cy="216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angle 12"/>
          <p:cNvSpPr/>
          <p:nvPr/>
        </p:nvSpPr>
        <p:spPr>
          <a:xfrm>
            <a:off x="1414462" y="548680"/>
            <a:ext cx="6541913" cy="438582"/>
          </a:xfrm>
          <a:prstGeom prst="rect">
            <a:avLst/>
          </a:prstGeom>
          <a:solidFill>
            <a:srgbClr val="954B96"/>
          </a:solidFill>
        </p:spPr>
        <p:txBody>
          <a:bodyPr wrap="square">
            <a:spAutoFit/>
          </a:bodyPr>
          <a:lstStyle/>
          <a:p>
            <a:pPr marL="2381" indent="10716" algn="ctr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- Type of Projects</a:t>
            </a:r>
          </a:p>
        </p:txBody>
      </p:sp>
      <p:sp>
        <p:nvSpPr>
          <p:cNvPr id="2458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618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7017C906-3AA2-4A53-B397-E99106BEE14E}" type="slidenum">
              <a:rPr lang="it-IT" altLang="en-US">
                <a:solidFill>
                  <a:srgbClr val="30418E"/>
                </a:solidFill>
                <a:latin typeface="Arial" charset="0"/>
              </a:rPr>
              <a:pPr algn="l"/>
              <a:t>18</a:t>
            </a:fld>
            <a:r>
              <a:rPr lang="it-IT" altLang="en-US">
                <a:solidFill>
                  <a:srgbClr val="30418E"/>
                </a:solidFill>
                <a:latin typeface="Arial" charset="0"/>
              </a:rPr>
              <a:t> </a:t>
            </a:r>
          </a:p>
        </p:txBody>
      </p:sp>
      <p:pic>
        <p:nvPicPr>
          <p:cNvPr id="17" name="Picture 2" descr="Risultati immagini per openmed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6157428"/>
            <a:ext cx="3240360" cy="367916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733" y="5949280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4"/>
          <p:cNvSpPr txBox="1"/>
          <p:nvPr/>
        </p:nvSpPr>
        <p:spPr>
          <a:xfrm>
            <a:off x="7092280" y="616530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1913" y="2402418"/>
            <a:ext cx="6426200" cy="4097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marL="2381" indent="10716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endParaRPr lang="en-US" sz="1650" b="1" kern="0" dirty="0">
              <a:cs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331913" y="1691516"/>
            <a:ext cx="2608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I. Indicative timeframe</a:t>
            </a:r>
          </a:p>
        </p:txBody>
      </p:sp>
      <p:graphicFrame>
        <p:nvGraphicFramePr>
          <p:cNvPr id="13" name="Diagramma 5"/>
          <p:cNvGraphicFramePr/>
          <p:nvPr/>
        </p:nvGraphicFramePr>
        <p:xfrm>
          <a:off x="1276965" y="1715652"/>
          <a:ext cx="6724036" cy="4580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1115616" y="764704"/>
            <a:ext cx="6696744" cy="399853"/>
          </a:xfrm>
          <a:prstGeom prst="rect">
            <a:avLst/>
          </a:prstGeom>
          <a:solidFill>
            <a:srgbClr val="954B96"/>
          </a:solidFill>
        </p:spPr>
        <p:txBody>
          <a:bodyPr wrap="square">
            <a:spAutoFit/>
          </a:bodyPr>
          <a:lstStyle/>
          <a:p>
            <a:pPr marL="2381" indent="10716" algn="ctr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- Call for Proposals</a:t>
            </a:r>
          </a:p>
        </p:txBody>
      </p:sp>
      <p:sp>
        <p:nvSpPr>
          <p:cNvPr id="256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618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EECFB974-E701-43FF-A128-138E24B82451}" type="slidenum">
              <a:rPr lang="it-IT" altLang="en-US">
                <a:solidFill>
                  <a:srgbClr val="30418E"/>
                </a:solidFill>
                <a:latin typeface="Arial" charset="0"/>
              </a:rPr>
              <a:pPr algn="l"/>
              <a:t>19</a:t>
            </a:fld>
            <a:r>
              <a:rPr lang="it-IT" altLang="en-US">
                <a:solidFill>
                  <a:srgbClr val="30418E"/>
                </a:solidFill>
                <a:latin typeface="Arial" charset="0"/>
              </a:rPr>
              <a:t> </a:t>
            </a:r>
          </a:p>
        </p:txBody>
      </p:sp>
      <p:pic>
        <p:nvPicPr>
          <p:cNvPr id="12" name="Picture 2" descr="Risultati immagini per openmed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4"/>
          <p:cNvSpPr txBox="1"/>
          <p:nvPr/>
        </p:nvSpPr>
        <p:spPr>
          <a:xfrm>
            <a:off x="7092280" y="623731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189832"/>
            <a:ext cx="3240360" cy="367916"/>
          </a:xfrm>
          <a:prstGeom prst="rect">
            <a:avLst/>
          </a:prstGeom>
          <a:noFill/>
        </p:spPr>
      </p:pic>
      <p:sp>
        <p:nvSpPr>
          <p:cNvPr id="7" name="ZoneTexte 4"/>
          <p:cNvSpPr txBox="1"/>
          <p:nvPr/>
        </p:nvSpPr>
        <p:spPr>
          <a:xfrm>
            <a:off x="7544848" y="6228020"/>
            <a:ext cx="77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0033CC"/>
                </a:solidFill>
                <a:latin typeface="Candara" pitchFamily="34" charset="0"/>
              </a:rPr>
              <a:t>INDEX</a:t>
            </a:r>
            <a:endParaRPr lang="fr-FR" sz="16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27584" y="548680"/>
            <a:ext cx="7488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</a:t>
            </a:r>
            <a:r>
              <a:rPr lang="en-US" sz="2600" b="1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Presentation</a:t>
            </a:r>
          </a:p>
          <a:p>
            <a:pPr indent="542925" algn="just">
              <a:spcAft>
                <a:spcPts val="600"/>
              </a:spcAft>
              <a:buClr>
                <a:srgbClr val="954B96"/>
              </a:buClr>
            </a:pPr>
            <a:endParaRPr lang="fr-FR" sz="20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 </a:t>
            </a:r>
            <a:r>
              <a:rPr lang="en-US" sz="2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 past experiences on regional </a:t>
            </a: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 co-financed projects</a:t>
            </a:r>
          </a:p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endParaRPr lang="en-US" sz="2000" b="1" i="1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2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contribution of </a:t>
            </a: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</a:t>
            </a:r>
            <a:r>
              <a:rPr lang="en-US" sz="2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the consolidation of the </a:t>
            </a: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Mediterranean Business Environment</a:t>
            </a:r>
          </a:p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endParaRPr lang="en-US" sz="2000" b="1" i="1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indent="542925" algn="just">
              <a:spcAft>
                <a:spcPts val="600"/>
              </a:spcAft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</a:t>
            </a:r>
            <a:r>
              <a:rPr lang="en-US" sz="2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needs, expectations and target group representation </a:t>
            </a:r>
            <a:r>
              <a:rPr lang="en-US" sz="2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Scheduled Activities as GACIC affiliate</a:t>
            </a:r>
            <a:endParaRPr lang="fr-FR" sz="2600" b="1" i="1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331913" y="1746837"/>
            <a:ext cx="2056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BE" altLang="en-US" b="1" dirty="0">
                <a:solidFill>
                  <a:srgbClr val="954B96"/>
                </a:solidFill>
                <a:latin typeface="Arial" charset="0"/>
              </a:rPr>
              <a:t>II. Financial rules</a:t>
            </a:r>
          </a:p>
        </p:txBody>
      </p:sp>
      <p:pic>
        <p:nvPicPr>
          <p:cNvPr id="21508" name="Picture 2" descr="https://fofiwpcontent0.s3.amazonaws.com/static/content/uploads/sites/2/2014/03/icon-eu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9" y="3145954"/>
            <a:ext cx="1241425" cy="165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CasellaDiTesto 9"/>
          <p:cNvSpPr txBox="1">
            <a:spLocks noChangeArrowheads="1"/>
          </p:cNvSpPr>
          <p:nvPr/>
        </p:nvSpPr>
        <p:spPr bwMode="auto">
          <a:xfrm>
            <a:off x="4899026" y="2519420"/>
            <a:ext cx="2798763" cy="7386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EU contribution</a:t>
            </a:r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Up to </a:t>
            </a: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90% of the total eligible costs</a:t>
            </a:r>
          </a:p>
        </p:txBody>
      </p:sp>
      <p:sp>
        <p:nvSpPr>
          <p:cNvPr id="21510" name="CasellaDiTesto 30"/>
          <p:cNvSpPr txBox="1">
            <a:spLocks noChangeArrowheads="1"/>
          </p:cNvSpPr>
          <p:nvPr/>
        </p:nvSpPr>
        <p:spPr bwMode="auto">
          <a:xfrm>
            <a:off x="4902200" y="3639138"/>
            <a:ext cx="2787650" cy="523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At least 50% </a:t>
            </a: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of the budget allocated to activities in MPC</a:t>
            </a:r>
          </a:p>
        </p:txBody>
      </p:sp>
      <p:sp>
        <p:nvSpPr>
          <p:cNvPr id="21511" name="CasellaDiTesto 33"/>
          <p:cNvSpPr txBox="1">
            <a:spLocks noChangeArrowheads="1"/>
          </p:cNvSpPr>
          <p:nvPr/>
        </p:nvSpPr>
        <p:spPr bwMode="auto">
          <a:xfrm>
            <a:off x="4910138" y="4551420"/>
            <a:ext cx="2779712" cy="523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Preparation costs</a:t>
            </a: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: Max.10 000 €</a:t>
            </a:r>
          </a:p>
        </p:txBody>
      </p:sp>
      <p:cxnSp>
        <p:nvCxnSpPr>
          <p:cNvPr id="16" name="Connettore 2 9"/>
          <p:cNvCxnSpPr>
            <a:endCxn id="21519" idx="1"/>
          </p:cNvCxnSpPr>
          <p:nvPr/>
        </p:nvCxnSpPr>
        <p:spPr>
          <a:xfrm flipV="1">
            <a:off x="2971801" y="1656625"/>
            <a:ext cx="1916112" cy="170311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ttore 2 11"/>
          <p:cNvCxnSpPr/>
          <p:nvPr/>
        </p:nvCxnSpPr>
        <p:spPr>
          <a:xfrm flipV="1">
            <a:off x="3043238" y="2800938"/>
            <a:ext cx="1846262" cy="94191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2"/>
          <p:cNvCxnSpPr>
            <a:endCxn id="21510" idx="1"/>
          </p:cNvCxnSpPr>
          <p:nvPr/>
        </p:nvCxnSpPr>
        <p:spPr>
          <a:xfrm flipV="1">
            <a:off x="3065464" y="3900748"/>
            <a:ext cx="1836736" cy="7493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3"/>
          <p:cNvCxnSpPr>
            <a:endCxn id="21511" idx="1"/>
          </p:cNvCxnSpPr>
          <p:nvPr/>
        </p:nvCxnSpPr>
        <p:spPr>
          <a:xfrm>
            <a:off x="3016250" y="4200054"/>
            <a:ext cx="1893888" cy="61297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516" name="CasellaDiTesto 33"/>
          <p:cNvSpPr txBox="1">
            <a:spLocks noChangeArrowheads="1"/>
          </p:cNvSpPr>
          <p:nvPr/>
        </p:nvSpPr>
        <p:spPr bwMode="auto">
          <a:xfrm>
            <a:off x="4910138" y="5125038"/>
            <a:ext cx="2773362" cy="7386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Subgrants</a:t>
            </a: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: Max. 60 000 € (for third parties). Max. 30% of total eligible costs</a:t>
            </a:r>
          </a:p>
        </p:txBody>
      </p:sp>
      <p:cxnSp>
        <p:nvCxnSpPr>
          <p:cNvPr id="21" name="Connettore 2 21"/>
          <p:cNvCxnSpPr>
            <a:endCxn id="21516" idx="1"/>
          </p:cNvCxnSpPr>
          <p:nvPr/>
        </p:nvCxnSpPr>
        <p:spPr>
          <a:xfrm>
            <a:off x="2971800" y="4360920"/>
            <a:ext cx="1938338" cy="11334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9552" y="548680"/>
            <a:ext cx="8064896" cy="359522"/>
          </a:xfrm>
          <a:prstGeom prst="rect">
            <a:avLst/>
          </a:prstGeom>
          <a:solidFill>
            <a:srgbClr val="954B96"/>
          </a:solidFill>
        </p:spPr>
        <p:txBody>
          <a:bodyPr wrap="square">
            <a:spAutoFit/>
          </a:bodyPr>
          <a:lstStyle/>
          <a:p>
            <a:pPr marL="2381" indent="10716" algn="ctr" eaLnBrk="1" hangingPunct="1">
              <a:lnSpc>
                <a:spcPct val="125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n-US" altLang="en-US" sz="15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 - Call for Proposals</a:t>
            </a:r>
          </a:p>
        </p:txBody>
      </p:sp>
      <p:sp>
        <p:nvSpPr>
          <p:cNvPr id="21519" name="CasellaDiTesto 33"/>
          <p:cNvSpPr txBox="1">
            <a:spLocks noChangeArrowheads="1"/>
          </p:cNvSpPr>
          <p:nvPr/>
        </p:nvSpPr>
        <p:spPr bwMode="auto">
          <a:xfrm>
            <a:off x="4887913" y="1179571"/>
            <a:ext cx="2800350" cy="95410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First pre-financing installment</a:t>
            </a: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fr-BE" altLang="it-IT" sz="1400" b="1">
                <a:solidFill>
                  <a:srgbClr val="002060"/>
                </a:solidFill>
                <a:latin typeface="Arial" charset="0"/>
              </a:rPr>
              <a:t>40% </a:t>
            </a:r>
            <a:r>
              <a:rPr lang="fr-BE" altLang="it-IT" sz="1400">
                <a:solidFill>
                  <a:srgbClr val="002060"/>
                </a:solidFill>
                <a:latin typeface="Arial" charset="0"/>
              </a:rPr>
              <a:t>of the total ENI budget from the entry in force of the grant contract</a:t>
            </a:r>
          </a:p>
        </p:txBody>
      </p:sp>
      <p:sp>
        <p:nvSpPr>
          <p:cNvPr id="26643" name="Segnaposto numero diapositiva 24"/>
          <p:cNvSpPr>
            <a:spLocks noGrp="1"/>
          </p:cNvSpPr>
          <p:nvPr>
            <p:ph type="sldNum" sz="quarter" idx="12"/>
          </p:nvPr>
        </p:nvSpPr>
        <p:spPr>
          <a:xfrm>
            <a:off x="457200" y="6356351"/>
            <a:ext cx="2133600" cy="36618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fld id="{A0D808FB-B701-40AB-BE4D-4A7851108604}" type="slidenum">
              <a:rPr lang="it-IT" altLang="en-US">
                <a:solidFill>
                  <a:srgbClr val="30418E"/>
                </a:solidFill>
                <a:latin typeface="Arial" charset="0"/>
              </a:rPr>
              <a:pPr algn="l"/>
              <a:t>20</a:t>
            </a:fld>
            <a:r>
              <a:rPr lang="it-IT" altLang="en-US">
                <a:solidFill>
                  <a:srgbClr val="30418E"/>
                </a:solidFill>
                <a:latin typeface="Arial" charset="0"/>
              </a:rPr>
              <a:t> </a:t>
            </a:r>
          </a:p>
        </p:txBody>
      </p:sp>
      <p:pic>
        <p:nvPicPr>
          <p:cNvPr id="22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165304"/>
            <a:ext cx="3240360" cy="367916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4"/>
          <p:cNvSpPr txBox="1"/>
          <p:nvPr/>
        </p:nvSpPr>
        <p:spPr>
          <a:xfrm>
            <a:off x="7092280" y="623731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6370" y="2852936"/>
            <a:ext cx="7094022" cy="223224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needs, expectations and target group representation</a:t>
            </a:r>
            <a:endParaRPr lang="fr-FR" sz="4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C:\Users\Fede\Desktop\ASSOCIAZ. OPENMED\Logo Open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63191"/>
            <a:ext cx="2407214" cy="20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1" name="Rettangolo arrotondato 6"/>
          <p:cNvSpPr/>
          <p:nvPr/>
        </p:nvSpPr>
        <p:spPr>
          <a:xfrm>
            <a:off x="2384425" y="1268760"/>
            <a:ext cx="3771900" cy="732367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Business and SMEs development   </a:t>
            </a:r>
          </a:p>
        </p:txBody>
      </p:sp>
      <p:sp>
        <p:nvSpPr>
          <p:cNvPr id="14" name="Rettangolo arrotondato 9"/>
          <p:cNvSpPr/>
          <p:nvPr/>
        </p:nvSpPr>
        <p:spPr>
          <a:xfrm>
            <a:off x="3059114" y="2172578"/>
            <a:ext cx="2505075" cy="1551516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dirty="0">
                <a:solidFill>
                  <a:schemeClr val="bg1"/>
                </a:solidFill>
              </a:rPr>
              <a:t>Network of BSOs supporting cross-border start-up and recently established enterprises</a:t>
            </a:r>
          </a:p>
        </p:txBody>
      </p:sp>
      <p:sp>
        <p:nvSpPr>
          <p:cNvPr id="25" name="Rettangolo arrotondato 27"/>
          <p:cNvSpPr/>
          <p:nvPr/>
        </p:nvSpPr>
        <p:spPr>
          <a:xfrm>
            <a:off x="900113" y="3895544"/>
            <a:ext cx="6908800" cy="1725083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Activities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 Training, mentorship, tutorship provided to young entrepreneurs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 Investment schemes with risk capital dedicated and accessible to start-ups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 Local hubs and accelerators created to train/coach and host talents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 Existing “one-stop-shop” service providers specialized in support services for start-ups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  <a:latin typeface="+mj-lt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5" name="Titre 2"/>
          <p:cNvSpPr txBox="1">
            <a:spLocks/>
          </p:cNvSpPr>
          <p:nvPr/>
        </p:nvSpPr>
        <p:spPr bwMode="auto">
          <a:xfrm>
            <a:off x="971601" y="260648"/>
            <a:ext cx="7056784" cy="720080"/>
          </a:xfrm>
          <a:prstGeom prst="rect">
            <a:avLst/>
          </a:prstGeom>
          <a:solidFill>
            <a:srgbClr val="954B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fr-FR" sz="1800" b="1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Possible initiatives for cooperation projects between BSOs</a:t>
            </a:r>
            <a:endParaRPr lang="fr-FR" altLang="fr-FR" sz="1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4"/>
          <p:cNvSpPr txBox="1"/>
          <p:nvPr/>
        </p:nvSpPr>
        <p:spPr>
          <a:xfrm>
            <a:off x="7092280" y="63093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1" name="Rettangolo arrotondato 6"/>
          <p:cNvSpPr/>
          <p:nvPr/>
        </p:nvSpPr>
        <p:spPr>
          <a:xfrm>
            <a:off x="2459880" y="1412776"/>
            <a:ext cx="3771900" cy="732367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Business and SME development   </a:t>
            </a:r>
          </a:p>
        </p:txBody>
      </p:sp>
      <p:sp>
        <p:nvSpPr>
          <p:cNvPr id="14" name="Rettangolo arrotondato 9"/>
          <p:cNvSpPr/>
          <p:nvPr/>
        </p:nvSpPr>
        <p:spPr>
          <a:xfrm>
            <a:off x="3134569" y="2316594"/>
            <a:ext cx="2505075" cy="1551516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dirty="0">
                <a:solidFill>
                  <a:schemeClr val="bg1"/>
                </a:solidFill>
              </a:rPr>
              <a:t>Networks of BSOs supporting SMEs networks, clusters, consortia </a:t>
            </a:r>
          </a:p>
        </p:txBody>
      </p:sp>
      <p:sp>
        <p:nvSpPr>
          <p:cNvPr id="25" name="Rettangolo arrotondato 27"/>
          <p:cNvSpPr/>
          <p:nvPr/>
        </p:nvSpPr>
        <p:spPr>
          <a:xfrm>
            <a:off x="975568" y="4039560"/>
            <a:ext cx="6908800" cy="1725083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Activities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Quality consultancy services provided to SMEs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International business events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Public Private Partnerships between public actors and enterprises formally established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New joint products / brands developed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  <a:latin typeface="+mj-lt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2" name="Titre 2"/>
          <p:cNvSpPr txBox="1">
            <a:spLocks/>
          </p:cNvSpPr>
          <p:nvPr/>
        </p:nvSpPr>
        <p:spPr bwMode="auto">
          <a:xfrm>
            <a:off x="971600" y="404664"/>
            <a:ext cx="6840759" cy="720080"/>
          </a:xfrm>
          <a:prstGeom prst="rect">
            <a:avLst/>
          </a:prstGeom>
          <a:solidFill>
            <a:srgbClr val="954B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fr-FR" sz="1800" b="1" i="1" dirty="0" smtClean="0">
                <a:solidFill>
                  <a:srgbClr val="F8F8F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Possible initiatives for cooperation projects between BSOs</a:t>
            </a:r>
            <a:endParaRPr lang="fr-FR" altLang="fr-FR" sz="1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229436"/>
            <a:ext cx="3240360" cy="36791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4"/>
          <p:cNvSpPr txBox="1"/>
          <p:nvPr/>
        </p:nvSpPr>
        <p:spPr>
          <a:xfrm>
            <a:off x="7092280" y="63093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ChangeArrowheads="1"/>
          </p:cNvSpPr>
          <p:nvPr/>
        </p:nvSpPr>
        <p:spPr bwMode="auto">
          <a:xfrm>
            <a:off x="1143000" y="43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1" name="Rettangolo arrotondato 6"/>
          <p:cNvSpPr/>
          <p:nvPr/>
        </p:nvSpPr>
        <p:spPr>
          <a:xfrm>
            <a:off x="2297757" y="1340768"/>
            <a:ext cx="4521200" cy="732367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b="1" dirty="0">
                <a:solidFill>
                  <a:schemeClr val="bg1"/>
                </a:solidFill>
              </a:rPr>
              <a:t>Technological development and innovation</a:t>
            </a:r>
          </a:p>
        </p:txBody>
      </p:sp>
      <p:sp>
        <p:nvSpPr>
          <p:cNvPr id="14" name="Rettangolo arrotondato 9"/>
          <p:cNvSpPr/>
          <p:nvPr/>
        </p:nvSpPr>
        <p:spPr>
          <a:xfrm>
            <a:off x="3204220" y="2204367"/>
            <a:ext cx="2735262" cy="1551517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81" indent="10716" algn="ctr" eaLnBrk="1" hangingPunct="1">
              <a:lnSpc>
                <a:spcPct val="125000"/>
              </a:lnSpc>
              <a:defRPr/>
            </a:pPr>
            <a:r>
              <a:rPr lang="en-US" sz="1600" dirty="0">
                <a:solidFill>
                  <a:schemeClr val="bg1"/>
                </a:solidFill>
              </a:rPr>
              <a:t>Networks of BSOs and Research Center supporting technological transfer</a:t>
            </a:r>
          </a:p>
        </p:txBody>
      </p:sp>
      <p:sp>
        <p:nvSpPr>
          <p:cNvPr id="25" name="Rettangolo arrotondato 27"/>
          <p:cNvSpPr/>
          <p:nvPr/>
        </p:nvSpPr>
        <p:spPr>
          <a:xfrm>
            <a:off x="611832" y="3889235"/>
            <a:ext cx="7848600" cy="1909233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MS Mincho" pitchFamily="49" charset="-128"/>
                <a:cs typeface="Times New Roman" pitchFamily="18" charset="0"/>
              </a:rPr>
              <a:t>Activities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Living labs and/or  collaborative  platforms to match of innovation seekers (SMEs) and technological solvers (research actors/Universities)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Science to business brokerage events/fairs </a:t>
            </a:r>
            <a:r>
              <a:rPr lang="en-US" sz="1400" dirty="0" err="1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organised</a:t>
            </a: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e.g</a:t>
            </a: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 on market opportunities for researches and business actors).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ea typeface="MS Mincho" pitchFamily="49" charset="-128"/>
                <a:cs typeface="Times New Roman" pitchFamily="18" charset="0"/>
              </a:rPr>
              <a:t>Cross-border innovation advisory support services developed (e.g. Innovation Voucher, Product &amp; Idea development, Market Research, Sales, Finance and Funding, Networking, etc.).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  <a:ea typeface="MS Mincho" pitchFamily="49" charset="-128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  <a:latin typeface="+mj-lt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2" name="Titre 2"/>
          <p:cNvSpPr txBox="1">
            <a:spLocks/>
          </p:cNvSpPr>
          <p:nvPr/>
        </p:nvSpPr>
        <p:spPr bwMode="auto">
          <a:xfrm>
            <a:off x="683518" y="404664"/>
            <a:ext cx="7704855" cy="648072"/>
          </a:xfrm>
          <a:prstGeom prst="rect">
            <a:avLst/>
          </a:prstGeom>
          <a:solidFill>
            <a:srgbClr val="954B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fr-FR" sz="1800" b="1" i="1" dirty="0" smtClean="0">
                <a:solidFill>
                  <a:srgbClr val="F8F8F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Possible initiatives for cooperation projects between BSOs</a:t>
            </a:r>
            <a:endParaRPr lang="fr-FR" altLang="fr-FR" sz="1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6229436"/>
            <a:ext cx="3240360" cy="36791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33" y="6021288"/>
            <a:ext cx="2505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4"/>
          <p:cNvSpPr txBox="1"/>
          <p:nvPr/>
        </p:nvSpPr>
        <p:spPr>
          <a:xfrm>
            <a:off x="7164288" y="623731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ENI CBC Med</a:t>
            </a:r>
            <a:endParaRPr lang="en-US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9860" y="1844824"/>
            <a:ext cx="5974468" cy="1000132"/>
          </a:xfrm>
        </p:spPr>
        <p:txBody>
          <a:bodyPr>
            <a:noAutofit/>
          </a:bodyPr>
          <a:lstStyle/>
          <a:p>
            <a:r>
              <a:rPr lang="fr-FR" sz="3600" dirty="0" err="1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Thanks</a:t>
            </a:r>
            <a:r>
              <a:rPr lang="fr-FR" sz="36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fr-FR" sz="3600" dirty="0" err="1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</a:t>
            </a:r>
            <a:r>
              <a:rPr lang="fr-FR" sz="36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attention!</a:t>
            </a:r>
            <a:endParaRPr lang="fr-FR" sz="3600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4974" y="3288404"/>
            <a:ext cx="5929354" cy="18687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2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e.cabras@</a:t>
            </a:r>
            <a:r>
              <a:rPr lang="fr-FR" sz="22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open-med.eu </a:t>
            </a:r>
            <a:endParaRPr lang="fr-FR" sz="2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None/>
            </a:pPr>
            <a:endParaRPr lang="fr-FR" sz="2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None/>
            </a:pPr>
            <a:r>
              <a:rPr lang="fr-FR" sz="2200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www.open-med.eu</a:t>
            </a:r>
          </a:p>
          <a:p>
            <a:pPr algn="ctr">
              <a:buNone/>
            </a:pPr>
            <a:r>
              <a:rPr lang="fr-FR" sz="2200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www.euromedsummerschool.eu</a:t>
            </a:r>
          </a:p>
          <a:p>
            <a:pPr algn="ctr">
              <a:buNone/>
            </a:pPr>
            <a:endParaRPr lang="fr-FR" sz="2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2668" y="2420888"/>
            <a:ext cx="6143668" cy="10081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Presentation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C:\Users\Fede\Desktop\ASSOCIAZ. OPENMED\Logo Open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2407214" cy="2001713"/>
          </a:xfrm>
          <a:prstGeom prst="rect">
            <a:avLst/>
          </a:prstGeom>
          <a:noFill/>
        </p:spPr>
      </p:pic>
      <p:grpSp>
        <p:nvGrpSpPr>
          <p:cNvPr id="5" name="Gruppo 4"/>
          <p:cNvGrpSpPr/>
          <p:nvPr/>
        </p:nvGrpSpPr>
        <p:grpSpPr>
          <a:xfrm>
            <a:off x="-180528" y="707281"/>
            <a:ext cx="2700894" cy="2088232"/>
            <a:chOff x="-176915" y="1344853"/>
            <a:chExt cx="2700894" cy="1974267"/>
          </a:xfrm>
        </p:grpSpPr>
        <p:pic>
          <p:nvPicPr>
            <p:cNvPr id="6" name="Picture 4" descr="foto-e-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929" y="1344853"/>
              <a:ext cx="951091" cy="1163901"/>
            </a:xfrm>
            <a:prstGeom prst="ellipse">
              <a:avLst/>
            </a:prstGeom>
            <a:noFill/>
          </p:spPr>
        </p:pic>
        <p:sp>
          <p:nvSpPr>
            <p:cNvPr id="7" name="Rettangolo 6"/>
            <p:cNvSpPr/>
            <p:nvPr/>
          </p:nvSpPr>
          <p:spPr>
            <a:xfrm>
              <a:off x="-176915" y="2496815"/>
              <a:ext cx="2700894" cy="822305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EMANUELE CABRAS, </a:t>
              </a:r>
            </a:p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President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977215" y="3443511"/>
            <a:ext cx="5096906" cy="2727829"/>
            <a:chOff x="-4054530" y="3411504"/>
            <a:chExt cx="10351158" cy="5729058"/>
          </a:xfrm>
        </p:grpSpPr>
        <p:pic>
          <p:nvPicPr>
            <p:cNvPr id="9" name="Picture 2" descr="IMG_2348 (2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7461" y="3411504"/>
              <a:ext cx="1949167" cy="2782400"/>
            </a:xfrm>
            <a:prstGeom prst="ellipse">
              <a:avLst/>
            </a:prstGeom>
            <a:noFill/>
          </p:spPr>
        </p:pic>
        <p:sp>
          <p:nvSpPr>
            <p:cNvPr id="10" name="Rettangolo 9"/>
            <p:cNvSpPr/>
            <p:nvPr/>
          </p:nvSpPr>
          <p:spPr>
            <a:xfrm>
              <a:off x="-4054530" y="8140705"/>
              <a:ext cx="4047727" cy="999857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Candara" pitchFamily="34" charset="0"/>
                </a:rPr>
                <a:t>IHAB </a:t>
              </a:r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SOLIMAN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-180528" y="3290661"/>
            <a:ext cx="2824623" cy="2232248"/>
            <a:chOff x="4736736" y="1570190"/>
            <a:chExt cx="5434718" cy="4562473"/>
          </a:xfrm>
        </p:grpSpPr>
        <p:pic>
          <p:nvPicPr>
            <p:cNvPr id="12" name="Picture 8" descr="Scattate con Lumia Selfi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38261" y="1570190"/>
              <a:ext cx="1857609" cy="2704460"/>
            </a:xfrm>
            <a:prstGeom prst="ellipse">
              <a:avLst/>
            </a:prstGeom>
            <a:noFill/>
          </p:spPr>
        </p:pic>
        <p:sp>
          <p:nvSpPr>
            <p:cNvPr id="13" name="Rettangolo 12"/>
            <p:cNvSpPr/>
            <p:nvPr/>
          </p:nvSpPr>
          <p:spPr>
            <a:xfrm>
              <a:off x="4736736" y="4274649"/>
              <a:ext cx="5434718" cy="1858014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FEDERICA ROMANO, </a:t>
              </a:r>
            </a:p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Vice-President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177655" y="3235564"/>
            <a:ext cx="2320363" cy="2088233"/>
            <a:chOff x="131005" y="3164746"/>
            <a:chExt cx="2248355" cy="1760920"/>
          </a:xfrm>
        </p:grpSpPr>
        <p:pic>
          <p:nvPicPr>
            <p:cNvPr id="15" name="Picture 6" descr="DCocc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5332" y="3164746"/>
              <a:ext cx="920871" cy="1024845"/>
            </a:xfrm>
            <a:prstGeom prst="ellipse">
              <a:avLst/>
            </a:prstGeom>
            <a:noFill/>
          </p:spPr>
        </p:pic>
        <p:sp>
          <p:nvSpPr>
            <p:cNvPr id="16" name="Rettangolo 15"/>
            <p:cNvSpPr/>
            <p:nvPr/>
          </p:nvSpPr>
          <p:spPr>
            <a:xfrm>
              <a:off x="131005" y="4189591"/>
              <a:ext cx="2248355" cy="736075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DANIELE COCCO, </a:t>
              </a:r>
            </a:p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Candara" pitchFamily="34" charset="0"/>
                </a:rPr>
                <a:t>Coordinator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160" y="4474039"/>
            <a:ext cx="891211" cy="1188682"/>
          </a:xfrm>
          <a:prstGeom prst="rect">
            <a:avLst/>
          </a:prstGeom>
        </p:spPr>
      </p:pic>
      <p:sp>
        <p:nvSpPr>
          <p:cNvPr id="17" name="Rettangolo 9"/>
          <p:cNvSpPr/>
          <p:nvPr/>
        </p:nvSpPr>
        <p:spPr>
          <a:xfrm>
            <a:off x="5598917" y="4912645"/>
            <a:ext cx="2283339" cy="822305"/>
          </a:xfrm>
          <a:prstGeom prst="ellipse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Candara" pitchFamily="34" charset="0"/>
              </a:rPr>
              <a:t>CLAUDIA SEDDA, </a:t>
            </a: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Candara" pitchFamily="34" charset="0"/>
              </a:rPr>
              <a:t>Comm. Manager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3005" y="5235172"/>
            <a:ext cx="999555" cy="999555"/>
          </a:xfrm>
          <a:prstGeom prst="rect">
            <a:avLst/>
          </a:prstGeom>
        </p:spPr>
      </p:pic>
      <p:sp>
        <p:nvSpPr>
          <p:cNvPr id="20" name="Rettangolo 9"/>
          <p:cNvSpPr/>
          <p:nvPr/>
        </p:nvSpPr>
        <p:spPr>
          <a:xfrm>
            <a:off x="4046544" y="6171340"/>
            <a:ext cx="2755985" cy="476071"/>
          </a:xfrm>
          <a:prstGeom prst="ellipse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Candara" pitchFamily="34" charset="0"/>
              </a:rPr>
              <a:t>MESSAOUD YAMOUN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SSOCIAZ. OPENMED\Logo Open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8313" y="1959802"/>
            <a:ext cx="2407214" cy="2001713"/>
          </a:xfrm>
          <a:prstGeom prst="rect">
            <a:avLst/>
          </a:prstGeom>
          <a:noFill/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8" y="836712"/>
            <a:ext cx="2960737" cy="57770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09" y="1911306"/>
            <a:ext cx="1008112" cy="104935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41641"/>
            <a:ext cx="990141" cy="99014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014" y="944643"/>
            <a:ext cx="2052639" cy="557213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52" y="3645024"/>
            <a:ext cx="1705188" cy="1277245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745" y="2276872"/>
            <a:ext cx="927547" cy="927547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5117" y="3645024"/>
            <a:ext cx="1576818" cy="108012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0507" y="5066418"/>
            <a:ext cx="1394011" cy="125815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692" y="5301208"/>
            <a:ext cx="1024508" cy="1024508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9879" y="4329571"/>
            <a:ext cx="1744713" cy="79114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1866" y="5488773"/>
            <a:ext cx="1143570" cy="11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130622"/>
            <a:ext cx="8229600" cy="922114"/>
          </a:xfrm>
        </p:spPr>
        <p:txBody>
          <a:bodyPr/>
          <a:lstStyle/>
          <a:p>
            <a:r>
              <a:rPr lang="fr-FR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Association</a:t>
            </a:r>
            <a:endParaRPr lang="fr-FR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52760" y="6228020"/>
            <a:ext cx="2139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0033CC"/>
                </a:solidFill>
                <a:latin typeface="Candara" pitchFamily="34" charset="0"/>
              </a:rPr>
              <a:t>OpenMed </a:t>
            </a:r>
            <a:r>
              <a:rPr lang="fr-FR" sz="1600" i="1" dirty="0" err="1" smtClean="0">
                <a:solidFill>
                  <a:srgbClr val="0033CC"/>
                </a:solidFill>
                <a:latin typeface="Candara" pitchFamily="34" charset="0"/>
              </a:rPr>
              <a:t>presentation</a:t>
            </a:r>
            <a:endParaRPr lang="fr-FR" sz="16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3068" y="1178743"/>
            <a:ext cx="870416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1900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b="1" i="1" u="sng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Organization:</a:t>
            </a:r>
            <a:r>
              <a:rPr lang="en-US" sz="19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assembles a group of professionals and experts with multi-annual experience in the field of cooperation with a strong belief in potentialities and added values of exchange processes among organizations, institutions and people of the Mediterranean boosting different cultures, habits and backgrounds</a:t>
            </a:r>
          </a:p>
          <a:p>
            <a:pPr algn="just">
              <a:buClr>
                <a:srgbClr val="954B96"/>
              </a:buClr>
            </a:pPr>
            <a:endParaRPr lang="en-US" sz="19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900" b="1" i="1" u="sng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Philosophy (vision):</a:t>
            </a:r>
            <a:r>
              <a:rPr lang="en-US" sz="19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Association looks positively at new challenges like globalization and a growing “melting-pot” society where people are more and more encouraged to interact with new communities, environments, cultures, habits and identities</a:t>
            </a:r>
          </a:p>
          <a:p>
            <a:pPr algn="just">
              <a:buFont typeface="Wingdings" pitchFamily="2" charset="2"/>
              <a:buChar char="Ø"/>
            </a:pPr>
            <a:endParaRPr lang="en-US" sz="19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Clr>
                <a:srgbClr val="954B96"/>
              </a:buClr>
              <a:buFont typeface="Wingdings" pitchFamily="2" charset="2"/>
              <a:buChar char="Ø"/>
            </a:pPr>
            <a:r>
              <a:rPr lang="en-US" sz="19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b="1" i="1" u="sng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Mission:</a:t>
            </a:r>
            <a:r>
              <a:rPr lang="en-US" sz="19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9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OpenMed operates to strongly promote integration and exchange occasions through the implementation of a vast range of international cooperation projects and initiatives in particular among Mediterranean countries (e.g. Summer School and others)</a:t>
            </a:r>
            <a:endParaRPr lang="en-US" sz="1900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6229436"/>
            <a:ext cx="3240360" cy="36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202630"/>
            <a:ext cx="8229600" cy="92211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Insight into OpenMed: Activities</a:t>
            </a:r>
            <a:endParaRPr lang="en-US" sz="3600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52760" y="6228020"/>
            <a:ext cx="2139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0033CC"/>
                </a:solidFill>
                <a:latin typeface="Candara" pitchFamily="34" charset="0"/>
              </a:rPr>
              <a:t>OpenMed </a:t>
            </a:r>
            <a:r>
              <a:rPr lang="fr-FR" sz="1600" i="1" dirty="0" err="1" smtClean="0">
                <a:solidFill>
                  <a:srgbClr val="0033CC"/>
                </a:solidFill>
                <a:latin typeface="Candara" pitchFamily="34" charset="0"/>
              </a:rPr>
              <a:t>presentation</a:t>
            </a:r>
            <a:endParaRPr lang="fr-FR" sz="16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9512" y="1346860"/>
            <a:ext cx="8704162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Involvement in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economic, cultural and social research studies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361950" indent="-3619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Participation to cooperation initiatives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funded by EU / other  donors;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Administrative, financial and technical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project management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Monitoring of projects through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web-based system OpenMed- Pro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358775" indent="-358775" algn="just">
              <a:spcAft>
                <a:spcPts val="6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Evaluation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project ideas to be submitted to the EU;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Support for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cross-border partnerships 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the Euro-Mediterranean area;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Support for the preparation and submission of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project proposals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Management of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relationships with EU Programs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’ M.A.s;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 and 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training seminars 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 topics of interest;</a:t>
            </a:r>
          </a:p>
          <a:p>
            <a:pPr marL="358775" indent="-358775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Organization of the </a:t>
            </a:r>
            <a:r>
              <a:rPr lang="en-US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Euro-Mediterranean Cooperation Summer School</a:t>
            </a:r>
            <a:r>
              <a:rPr lang="en-US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8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29436"/>
            <a:ext cx="3240360" cy="36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3212976"/>
            <a:ext cx="6696744" cy="1800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 from past experiences on regional EU </a:t>
            </a:r>
            <a:b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co-financed projects</a:t>
            </a:r>
            <a:endParaRPr lang="fr-FR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C:\Users\Fede\Desktop\ASSOCIAZ. OPENMED\Logo Open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23231"/>
            <a:ext cx="2407214" cy="200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isultati immagini per openmed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sp>
        <p:nvSpPr>
          <p:cNvPr id="12" name="ZoneTexte 4"/>
          <p:cNvSpPr txBox="1"/>
          <p:nvPr/>
        </p:nvSpPr>
        <p:spPr>
          <a:xfrm>
            <a:off x="6876256" y="6237312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practices: MedDiet</a:t>
            </a:r>
            <a:endParaRPr lang="fr-FR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24744"/>
            <a:ext cx="8532440" cy="304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MedDiet</a:t>
            </a:r>
            <a:r>
              <a:rPr lang="en-US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project</a:t>
            </a:r>
            <a:endParaRPr lang="fr-FR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99792" y="1326827"/>
            <a:ext cx="59696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spcAft>
                <a:spcPts val="600"/>
              </a:spcAft>
              <a:buBlip>
                <a:blip r:embed="rId3"/>
              </a:buBlip>
            </a:pP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“MedDiet - Mediterranean Diet and enhancement of traditional foodstuff”;</a:t>
            </a:r>
          </a:p>
          <a:p>
            <a:pPr marL="266700" indent="-266700" algn="just">
              <a:spcAft>
                <a:spcPts val="600"/>
              </a:spcAft>
              <a:buBlip>
                <a:blip r:embed="rId3"/>
              </a:buBlip>
            </a:pP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Beneficiary:  UnionCamere (Italy, Lazio);</a:t>
            </a:r>
          </a:p>
          <a:p>
            <a:pPr marL="266700" indent="-266700" algn="just">
              <a:spcAft>
                <a:spcPts val="600"/>
              </a:spcAft>
              <a:buBlip>
                <a:blip r:embed="rId3"/>
              </a:buBlip>
            </a:pP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 additional PPs from 6 countries (Italy, Spain, Greece, Lebanon, Tunisia and Egypt);</a:t>
            </a:r>
          </a:p>
          <a:p>
            <a:pPr marL="266700" indent="-266700" algn="just">
              <a:spcAft>
                <a:spcPts val="600"/>
              </a:spcAft>
              <a:buBlip>
                <a:blip r:embed="rId3"/>
              </a:buBlip>
            </a:pP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Duration: 30 months (January 2013 – 31/12/2015);</a:t>
            </a:r>
          </a:p>
          <a:p>
            <a:pPr marL="266700" indent="-266700" algn="just">
              <a:spcAft>
                <a:spcPts val="600"/>
              </a:spcAft>
              <a:buBlip>
                <a:blip r:embed="rId3"/>
              </a:buBlip>
            </a:pP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Budget: about 5 </a:t>
            </a: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Mil. </a:t>
            </a: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€.</a:t>
            </a:r>
          </a:p>
        </p:txBody>
      </p:sp>
      <p:sp>
        <p:nvSpPr>
          <p:cNvPr id="7" name="Rettangolo 6"/>
          <p:cNvSpPr/>
          <p:nvPr/>
        </p:nvSpPr>
        <p:spPr>
          <a:xfrm>
            <a:off x="439837" y="3733289"/>
            <a:ext cx="825274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/>
            <a:r>
              <a:rPr lang="en-US" sz="2400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Specific objective: </a:t>
            </a:r>
          </a:p>
          <a:p>
            <a:pPr marL="266700" indent="-266700" algn="just"/>
            <a:endParaRPr lang="en-US" sz="1200" dirty="0" smtClean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Increase the awareness of</a:t>
            </a: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consumers (in particular young people and children and </a:t>
            </a:r>
            <a:r>
              <a:rPr lang="en-US" sz="1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SMEs (in particular restaurants) </a:t>
            </a: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about the benefits of the Mediterranean Diet (M.D.) by </a:t>
            </a:r>
            <a:r>
              <a:rPr lang="en-US" sz="1600" b="1" i="1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reinforcing the capacity of commerce chambers / business organizations</a:t>
            </a:r>
            <a:r>
              <a:rPr lang="en-US" sz="16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schools, local authorities and policy making institutions to implement effective and sustainable initiatives for safeguarding M.D. in Italy, Spain, Greece, Tunisia, Egypt and Lebanon</a:t>
            </a:r>
            <a:endParaRPr lang="it-IT" sz="1600" i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2" descr="Risultati immagini per openmed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229436"/>
            <a:ext cx="3240360" cy="367916"/>
          </a:xfrm>
          <a:prstGeom prst="rect">
            <a:avLst/>
          </a:prstGeom>
          <a:noFill/>
        </p:spPr>
      </p:pic>
      <p:grpSp>
        <p:nvGrpSpPr>
          <p:cNvPr id="14" name="Gruppo 13"/>
          <p:cNvGrpSpPr/>
          <p:nvPr/>
        </p:nvGrpSpPr>
        <p:grpSpPr>
          <a:xfrm>
            <a:off x="372614" y="980728"/>
            <a:ext cx="2183162" cy="2520280"/>
            <a:chOff x="372614" y="1052736"/>
            <a:chExt cx="2183162" cy="2520280"/>
          </a:xfrm>
        </p:grpSpPr>
        <p:pic>
          <p:nvPicPr>
            <p:cNvPr id="10" name="Picture 2" descr="Immagine correlat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614" y="1052736"/>
              <a:ext cx="2183162" cy="2059119"/>
            </a:xfrm>
            <a:prstGeom prst="rect">
              <a:avLst/>
            </a:prstGeom>
            <a:noFill/>
          </p:spPr>
        </p:pic>
        <p:pic>
          <p:nvPicPr>
            <p:cNvPr id="11" name="Picture 2" descr="Risultati immagini per enpi cbc m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568" y="2708920"/>
              <a:ext cx="1535559" cy="864096"/>
            </a:xfrm>
            <a:prstGeom prst="rect">
              <a:avLst/>
            </a:prstGeom>
            <a:noFill/>
          </p:spPr>
        </p:pic>
      </p:grpSp>
      <p:sp>
        <p:nvSpPr>
          <p:cNvPr id="12" name="ZoneTexte 4"/>
          <p:cNvSpPr txBox="1"/>
          <p:nvPr/>
        </p:nvSpPr>
        <p:spPr>
          <a:xfrm>
            <a:off x="6876256" y="6237312"/>
            <a:ext cx="2195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Best practices: MedDiet</a:t>
            </a:r>
            <a:endParaRPr lang="fr-FR" sz="1200" i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62986" y="26064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MedDiet</a:t>
            </a:r>
            <a:r>
              <a:rPr lang="en-US" dirty="0" smtClean="0">
                <a:solidFill>
                  <a:srgbClr val="954B9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project</a:t>
            </a:r>
            <a:endParaRPr lang="fr-FR" dirty="0">
              <a:solidFill>
                <a:srgbClr val="954B9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</TotalTime>
  <Words>1287</Words>
  <Application>Microsoft Office PowerPoint</Application>
  <PresentationFormat>Presentazione su schermo (4:3)</PresentationFormat>
  <Paragraphs>195</Paragraphs>
  <Slides>25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MS Mincho</vt:lpstr>
      <vt:lpstr>Arial</vt:lpstr>
      <vt:lpstr>Calibri</vt:lpstr>
      <vt:lpstr>Candara</vt:lpstr>
      <vt:lpstr>Mangal</vt:lpstr>
      <vt:lpstr>Times New Roman</vt:lpstr>
      <vt:lpstr>Verdana</vt:lpstr>
      <vt:lpstr>Wingdings</vt:lpstr>
      <vt:lpstr>Thème Office</vt:lpstr>
      <vt:lpstr>OpenMed Association  cooperation for enhancing  the Mediterranean Business Environment </vt:lpstr>
      <vt:lpstr>Presentazione standard di PowerPoint</vt:lpstr>
      <vt:lpstr>OpenMed Presentation</vt:lpstr>
      <vt:lpstr>Presentazione standard di PowerPoint</vt:lpstr>
      <vt:lpstr>The Association</vt:lpstr>
      <vt:lpstr>Insight into OpenMed: Activities</vt:lpstr>
      <vt:lpstr>Best practices from past experiences on regional EU  co-financed projects</vt:lpstr>
      <vt:lpstr>Presentazione standard di PowerPoint</vt:lpstr>
      <vt:lpstr>MedDiet project</vt:lpstr>
      <vt:lpstr>Presentazione standard di PowerPoint</vt:lpstr>
      <vt:lpstr>Presentazione standard di PowerPoint</vt:lpstr>
      <vt:lpstr>OpenMed and the consolidation of the Mediterranean Business Environment</vt:lpstr>
      <vt:lpstr>Maximize exchanges between Business Support Organizations and SMEs</vt:lpstr>
      <vt:lpstr>ENI CBC Med 2014-2020 – Geographical eligibility</vt:lpstr>
      <vt:lpstr>ENI CBC MED – Strategy/Budget 2014-2020 Overview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OpenMed needs, expectations and target group representation</vt:lpstr>
      <vt:lpstr>Presentazione standard di PowerPoint</vt:lpstr>
      <vt:lpstr>Presentazione standard di PowerPoint</vt:lpstr>
      <vt:lpstr>Presentazione standard di PowerPoint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Admin</dc:creator>
  <cp:lastModifiedBy>Emanuele Cabras</cp:lastModifiedBy>
  <cp:revision>115</cp:revision>
  <dcterms:created xsi:type="dcterms:W3CDTF">2018-06-05T07:29:57Z</dcterms:created>
  <dcterms:modified xsi:type="dcterms:W3CDTF">2018-06-26T21:31:58Z</dcterms:modified>
</cp:coreProperties>
</file>