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68" r:id="rId4"/>
    <p:sldId id="273" r:id="rId5"/>
    <p:sldId id="267" r:id="rId6"/>
    <p:sldId id="269" r:id="rId7"/>
    <p:sldId id="270" r:id="rId8"/>
    <p:sldId id="271" r:id="rId9"/>
    <p:sldId id="263" r:id="rId10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B96"/>
    <a:srgbClr val="99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C90D-8F35-445B-8C77-BD15331FAD26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3A00-98EE-4A1A-B292-EAA60C97755E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E0C8-D636-4E60-911E-7D32B61CDE87}" type="datetimeFigureOut">
              <a:rPr lang="fr-FR" smtClean="0"/>
              <a:pPr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4068-2F69-4897-8EB3-BB15254F0B65}" type="slidenum">
              <a:rPr lang="fr-FR" smtClean="0"/>
              <a:pPr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4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6552728" cy="230425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PIEMONTE AGENCY:</a:t>
            </a:r>
            <a:b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stop shop </a:t>
            </a:r>
            <a:b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business and </a:t>
            </a:r>
            <a:r>
              <a:rPr lang="fr-FR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Piemonte</a:t>
            </a: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fr-FR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4437112"/>
            <a:ext cx="4032448" cy="93610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4D4D4D"/>
                </a:solidFill>
              </a:rPr>
              <a:t>Tunis, </a:t>
            </a:r>
            <a:r>
              <a:rPr lang="fr-FR" dirty="0" err="1" smtClean="0">
                <a:solidFill>
                  <a:srgbClr val="4D4D4D"/>
                </a:solidFill>
              </a:rPr>
              <a:t>June</a:t>
            </a:r>
            <a:r>
              <a:rPr lang="fr-FR" dirty="0" smtClean="0">
                <a:solidFill>
                  <a:srgbClr val="4D4D4D"/>
                </a:solidFill>
              </a:rPr>
              <a:t> 28th 2018</a:t>
            </a:r>
            <a:endParaRPr lang="fr-FR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2856"/>
            <a:ext cx="3563887" cy="3600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16016" y="1556792"/>
            <a:ext cx="3600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  <a:defRPr/>
            </a:pP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Since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1976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dealing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with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internationalization</a:t>
            </a: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  <a:defRPr/>
            </a:pPr>
            <a:endParaRPr lang="it-IT" altLang="it-IT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2006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merging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several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bodies</a:t>
            </a: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endParaRPr lang="en-US" altLang="it-IT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Gotham-Book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</a:t>
            </a:r>
            <a:r>
              <a:rPr lang="it-IT" alt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italian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organization</a:t>
            </a:r>
            <a:r>
              <a:rPr lang="it-IT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dedicated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internationalization</a:t>
            </a: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endParaRPr lang="it-IT" altLang="it-IT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boost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Piemonte and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alt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potentials</a:t>
            </a: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endParaRPr lang="it-IT" altLang="it-IT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r>
              <a:rPr lang="en-US" alt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team of experts </a:t>
            </a:r>
            <a:r>
              <a:rPr lang="en-US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your business: nothing is too technical, too challenging or too far for </a:t>
            </a:r>
            <a:r>
              <a:rPr lang="en-US" alt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</a:t>
            </a:r>
          </a:p>
          <a:p>
            <a:pPr marL="0" lvl="1" defTabSz="177800" fontAlgn="auto">
              <a:spcAft>
                <a:spcPts val="600"/>
              </a:spcAft>
              <a:buClr>
                <a:srgbClr val="349BAB"/>
              </a:buClr>
              <a:buSzTx/>
            </a:pPr>
            <a:endParaRPr lang="en-US" alt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defTabSz="177800" fontAlgn="auto">
              <a:spcAft>
                <a:spcPts val="600"/>
              </a:spcAft>
              <a:buClr>
                <a:srgbClr val="349BAB"/>
              </a:buClr>
              <a:buSzTx/>
              <a:buFont typeface="Roboto" panose="02000000000000000000" pitchFamily="2" charset="0"/>
              <a:buChar char="+"/>
            </a:pPr>
            <a:endParaRPr lang="it-IT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lvl="1" indent="-457200" eaLnBrk="1" hangingPunct="1"/>
            <a:r>
              <a:rPr lang="it-IT" altLang="it-IT" sz="2800" b="1" kern="1200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Business </a:t>
            </a:r>
            <a:r>
              <a:rPr lang="it-IT" altLang="it-IT" sz="2800" b="1" kern="1200" dirty="0" err="1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opportunities</a:t>
            </a:r>
            <a:r>
              <a:rPr lang="it-IT" altLang="it-IT" sz="2800" b="1" kern="1200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/>
            </a:r>
            <a:br>
              <a:rPr lang="it-IT" altLang="it-IT" sz="2800" b="1" kern="1200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</a:br>
            <a:endParaRPr lang="it-IT" altLang="it-IT" sz="2800" b="1" dirty="0">
              <a:solidFill>
                <a:srgbClr val="349BAB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10101"/>
          <a:stretch/>
        </p:blipFill>
        <p:spPr>
          <a:xfrm>
            <a:off x="107504" y="1916833"/>
            <a:ext cx="3888432" cy="3600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chemeClr val="bg1"/>
                </a:solidFill>
                <a:ea typeface="Roboto" panose="02000000000000000000" pitchFamily="2" charset="0"/>
              </a:rPr>
              <a:t>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n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57718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 dirty="0">
              <a:ea typeface="Roboto" panose="020000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10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sp>
        <p:nvSpPr>
          <p:cNvPr id="14" name="Rettangolo 13"/>
          <p:cNvSpPr/>
          <p:nvPr/>
        </p:nvSpPr>
        <p:spPr>
          <a:xfrm>
            <a:off x="6084168" y="1268761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b="1" dirty="0">
                <a:solidFill>
                  <a:prstClr val="whit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Matching foreign companies’ needs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b="1" dirty="0">
                <a:solidFill>
                  <a:prstClr val="whit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with the local production offer</a:t>
            </a:r>
          </a:p>
        </p:txBody>
      </p:sp>
      <p:sp>
        <p:nvSpPr>
          <p:cNvPr id="15" name="Rettangolo 10"/>
          <p:cNvSpPr>
            <a:spLocks noChangeArrowheads="1"/>
          </p:cNvSpPr>
          <p:nvPr/>
        </p:nvSpPr>
        <p:spPr bwMode="auto">
          <a:xfrm rot="10800000" flipV="1">
            <a:off x="4932511" y="1479266"/>
            <a:ext cx="3815879" cy="923330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800" b="1" dirty="0">
                <a:solidFill>
                  <a:prstClr val="white"/>
                </a:solidFill>
                <a:ea typeface="Roboto" panose="02000000000000000000" pitchFamily="2" charset="0"/>
                <a:cs typeface="Arial" pitchFamily="34" charset="0"/>
              </a:rPr>
              <a:t>Matching foreign companies’ needs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it-IT" sz="1800" b="1" dirty="0">
                <a:solidFill>
                  <a:prstClr val="white"/>
                </a:solidFill>
                <a:ea typeface="Roboto" panose="02000000000000000000" pitchFamily="2" charset="0"/>
                <a:cs typeface="Arial" pitchFamily="34" charset="0"/>
              </a:rPr>
              <a:t>with the local production offer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932511" y="2521059"/>
            <a:ext cx="3671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it-IT" sz="1600" b="1" dirty="0">
                <a:solidFill>
                  <a:srgbClr val="349BA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We can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carry out projects for </a:t>
            </a: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partners’ research 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provide </a:t>
            </a: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tailored solutions 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build a structured framework to fit your needs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suggest the best systemic solution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provide a </a:t>
            </a: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“Solution Manager”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148065" y="4869161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it-IT" sz="1600" b="1" dirty="0">
                <a:solidFill>
                  <a:srgbClr val="349BA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Our services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defRPr/>
            </a:pPr>
            <a:r>
              <a:rPr lang="en-US" altLang="it-IT" sz="1600" b="1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Personalised</a:t>
            </a: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 -  targeted  -  free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214"/>
            <a:ext cx="4186186" cy="40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r" defTabSz="914400">
              <a:buClrTx/>
              <a:buSzTx/>
              <a:buFontTx/>
            </a:pPr>
            <a:r>
              <a:rPr lang="it-IT" altLang="it-IT" sz="2800" b="1" dirty="0" err="1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Inward</a:t>
            </a:r>
            <a:r>
              <a:rPr lang="it-IT" altLang="it-IT" sz="2800" b="1" dirty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it-IT" altLang="it-IT" sz="2800" b="1" dirty="0" err="1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Investment</a:t>
            </a:r>
            <a:endParaRPr lang="it-IT" altLang="it-IT" sz="2800" b="1" dirty="0">
              <a:solidFill>
                <a:srgbClr val="349BAB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10101"/>
          <a:stretch/>
        </p:blipFill>
        <p:spPr>
          <a:xfrm>
            <a:off x="107504" y="1916833"/>
            <a:ext cx="3888432" cy="3600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chemeClr val="bg1"/>
                </a:solidFill>
                <a:ea typeface="Roboto" panose="02000000000000000000" pitchFamily="2" charset="0"/>
              </a:rPr>
              <a:t>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n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5771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it-IT" b="1" dirty="0" err="1" smtClean="0">
                <a:ea typeface="Roboto" panose="02000000000000000000" pitchFamily="2" charset="0"/>
              </a:rPr>
              <a:t>Piemonte</a:t>
            </a:r>
            <a:r>
              <a:rPr lang="en-US" altLang="it-IT" b="1" dirty="0" smtClean="0">
                <a:ea typeface="Roboto" panose="02000000000000000000" pitchFamily="2" charset="0"/>
              </a:rPr>
              <a:t> Agency</a:t>
            </a:r>
            <a:r>
              <a:rPr lang="en-US" altLang="it-IT" dirty="0" smtClean="0">
                <a:ea typeface="Roboto" panose="02000000000000000000" pitchFamily="2" charset="0"/>
              </a:rPr>
              <a:t>: the key reference point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it-IT" dirty="0" smtClean="0">
                <a:ea typeface="Roboto" panose="02000000000000000000" pitchFamily="2" charset="0"/>
              </a:rPr>
              <a:t>for foreign enterprises wishing to locate in </a:t>
            </a:r>
            <a:r>
              <a:rPr lang="en-US" altLang="it-IT" dirty="0" err="1" smtClean="0">
                <a:ea typeface="Roboto" panose="02000000000000000000" pitchFamily="2" charset="0"/>
              </a:rPr>
              <a:t>Piemonte</a:t>
            </a:r>
            <a:endParaRPr lang="en-US" altLang="it-IT" dirty="0">
              <a:ea typeface="Roboto" panose="020000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10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sp>
        <p:nvSpPr>
          <p:cNvPr id="11" name="Rettangolo 10"/>
          <p:cNvSpPr/>
          <p:nvPr/>
        </p:nvSpPr>
        <p:spPr>
          <a:xfrm>
            <a:off x="4725246" y="2521059"/>
            <a:ext cx="42044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it-IT" sz="1600" b="1" dirty="0">
                <a:solidFill>
                  <a:srgbClr val="349BA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We can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advise</a:t>
            </a: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on every aspect for starting and running a business in </a:t>
            </a:r>
            <a:r>
              <a:rPr lang="en-US" altLang="it-IT" sz="160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Piemonte</a:t>
            </a: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support</a:t>
            </a: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foreign companies which have already invested in </a:t>
            </a:r>
            <a:r>
              <a:rPr lang="en-US" altLang="it-IT" sz="160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Piemonte</a:t>
            </a:r>
            <a:endParaRPr lang="en-US" alt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provide</a:t>
            </a:r>
            <a:r>
              <a:rPr lang="en-US" altLang="it-IT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assistance at every stage of the investment project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728453" y="4653136"/>
            <a:ext cx="4201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it-IT" sz="1600" b="1" dirty="0">
                <a:solidFill>
                  <a:srgbClr val="349BA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Our services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responsive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tailored to your needs 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  <a:defRPr/>
            </a:pPr>
            <a:r>
              <a:rPr lang="en-US" altLang="it-IT" sz="1600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totally confidential  free </a:t>
            </a:r>
          </a:p>
        </p:txBody>
      </p:sp>
    </p:spTree>
    <p:extLst>
      <p:ext uri="{BB962C8B-B14F-4D97-AF65-F5344CB8AC3E}">
        <p14:creationId xmlns:p14="http://schemas.microsoft.com/office/powerpoint/2010/main" val="18751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it-IT" altLang="it-IT" sz="3200" b="1" dirty="0" err="1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Our</a:t>
            </a:r>
            <a:r>
              <a:rPr lang="it-IT" altLang="it-IT" sz="3200" b="1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focus</a:t>
            </a:r>
            <a:br>
              <a:rPr lang="it-IT" altLang="it-IT" sz="3200" b="1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</a:br>
            <a:endParaRPr lang="fr-FR" sz="3200" dirty="0">
              <a:solidFill>
                <a:srgbClr val="954B9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1223"/>
            <a:ext cx="8534182" cy="5204941"/>
          </a:xfrm>
        </p:spPr>
        <p:txBody>
          <a:bodyPr/>
          <a:lstStyle/>
          <a:p>
            <a:endParaRPr lang="fr-FR" sz="1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175258" y="921223"/>
            <a:ext cx="2185499" cy="2376659"/>
            <a:chOff x="6684963" y="1622425"/>
            <a:chExt cx="2020887" cy="2197648"/>
          </a:xfrm>
        </p:grpSpPr>
        <p:sp>
          <p:nvSpPr>
            <p:cNvPr id="7" name="CasellaDiTesto 18"/>
            <p:cNvSpPr txBox="1">
              <a:spLocks noChangeArrowheads="1"/>
            </p:cNvSpPr>
            <p:nvPr/>
          </p:nvSpPr>
          <p:spPr bwMode="auto">
            <a:xfrm>
              <a:off x="6684963" y="3563938"/>
              <a:ext cx="2001837" cy="25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b="1" dirty="0">
                  <a:solidFill>
                    <a:srgbClr val="349BAB"/>
                  </a:solidFill>
                  <a:latin typeface="Arial" panose="020B0604020202020204" pitchFamily="34" charset="0"/>
                </a:rPr>
                <a:t>Design &amp; Luxury</a:t>
              </a:r>
            </a:p>
          </p:txBody>
        </p:sp>
        <p:pic>
          <p:nvPicPr>
            <p:cNvPr id="8" name="Immagin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8" b="9206"/>
            <a:stretch>
              <a:fillRect/>
            </a:stretch>
          </p:blipFill>
          <p:spPr bwMode="auto">
            <a:xfrm>
              <a:off x="6684963" y="1622425"/>
              <a:ext cx="2020887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2360707" y="916945"/>
            <a:ext cx="2212968" cy="2376657"/>
            <a:chOff x="427038" y="1622425"/>
            <a:chExt cx="2046287" cy="2197647"/>
          </a:xfrm>
        </p:grpSpPr>
        <p:pic>
          <p:nvPicPr>
            <p:cNvPr id="10" name="Immagin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2" t="15556" r="13147"/>
            <a:stretch>
              <a:fillRect/>
            </a:stretch>
          </p:blipFill>
          <p:spPr bwMode="auto">
            <a:xfrm>
              <a:off x="427038" y="1622425"/>
              <a:ext cx="2046287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8"/>
            <p:cNvSpPr txBox="1">
              <a:spLocks noChangeArrowheads="1"/>
            </p:cNvSpPr>
            <p:nvPr/>
          </p:nvSpPr>
          <p:spPr bwMode="auto">
            <a:xfrm>
              <a:off x="558799" y="3563937"/>
              <a:ext cx="1914526" cy="25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it-IT" sz="1200" b="1" dirty="0" smtClean="0">
                  <a:solidFill>
                    <a:srgbClr val="349BAB"/>
                  </a:solidFill>
                  <a:latin typeface="Arial" panose="020B0604020202020204" pitchFamily="34" charset="0"/>
                </a:rPr>
                <a:t>Aerospace</a:t>
              </a:r>
              <a:endParaRPr lang="en-US" altLang="it-IT" sz="1200" b="1" dirty="0">
                <a:solidFill>
                  <a:srgbClr val="349BAB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624643" y="872840"/>
            <a:ext cx="2212968" cy="2385242"/>
            <a:chOff x="427038" y="4102100"/>
            <a:chExt cx="2046287" cy="2205585"/>
          </a:xfrm>
        </p:grpSpPr>
        <p:pic>
          <p:nvPicPr>
            <p:cNvPr id="13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8" t="13553" r="13148"/>
            <a:stretch>
              <a:fillRect/>
            </a:stretch>
          </p:blipFill>
          <p:spPr bwMode="auto">
            <a:xfrm>
              <a:off x="438150" y="4102100"/>
              <a:ext cx="2035175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sellaDiTesto 18"/>
            <p:cNvSpPr txBox="1">
              <a:spLocks noChangeArrowheads="1"/>
            </p:cNvSpPr>
            <p:nvPr/>
          </p:nvSpPr>
          <p:spPr bwMode="auto">
            <a:xfrm>
              <a:off x="427038" y="6051550"/>
              <a:ext cx="1914525" cy="25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b="1" dirty="0">
                  <a:solidFill>
                    <a:srgbClr val="349BAB"/>
                  </a:solidFill>
                  <a:latin typeface="Arial" panose="020B0604020202020204" pitchFamily="34" charset="0"/>
                </a:rPr>
                <a:t>Agrifood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6813566" y="886887"/>
            <a:ext cx="2250740" cy="2376658"/>
            <a:chOff x="2565400" y="1622425"/>
            <a:chExt cx="2081213" cy="2197648"/>
          </a:xfrm>
        </p:grpSpPr>
        <p:pic>
          <p:nvPicPr>
            <p:cNvPr id="16" name="Immagin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0" t="1904"/>
            <a:stretch>
              <a:fillRect/>
            </a:stretch>
          </p:blipFill>
          <p:spPr bwMode="auto">
            <a:xfrm>
              <a:off x="2565400" y="1622425"/>
              <a:ext cx="1973263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sellaDiTesto 18"/>
            <p:cNvSpPr txBox="1">
              <a:spLocks noChangeArrowheads="1"/>
            </p:cNvSpPr>
            <p:nvPr/>
          </p:nvSpPr>
          <p:spPr bwMode="auto">
            <a:xfrm>
              <a:off x="2640013" y="3563938"/>
              <a:ext cx="2006600" cy="25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b="1" dirty="0">
                  <a:solidFill>
                    <a:srgbClr val="349BAB"/>
                  </a:solidFill>
                  <a:latin typeface="Arial" panose="020B0604020202020204" pitchFamily="34" charset="0"/>
                </a:rPr>
                <a:t>Automotive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79512" y="3290700"/>
            <a:ext cx="2214371" cy="2423690"/>
            <a:chOff x="2546350" y="4102100"/>
            <a:chExt cx="2025650" cy="2217130"/>
          </a:xfrm>
        </p:grpSpPr>
        <p:pic>
          <p:nvPicPr>
            <p:cNvPr id="19" name="Immagin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1" t="5371" r="9534"/>
            <a:stretch>
              <a:fillRect/>
            </a:stretch>
          </p:blipFill>
          <p:spPr bwMode="auto">
            <a:xfrm>
              <a:off x="2546350" y="4102100"/>
              <a:ext cx="20256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sellaDiTesto 18"/>
            <p:cNvSpPr txBox="1">
              <a:spLocks noChangeArrowheads="1"/>
            </p:cNvSpPr>
            <p:nvPr/>
          </p:nvSpPr>
          <p:spPr bwMode="auto">
            <a:xfrm>
              <a:off x="2655888" y="6065838"/>
              <a:ext cx="1914525" cy="25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b="1" dirty="0">
                  <a:solidFill>
                    <a:srgbClr val="349BAB"/>
                  </a:solidFill>
                  <a:latin typeface="Arial" panose="020B0604020202020204" pitchFamily="34" charset="0"/>
                </a:rPr>
                <a:t>CleanTech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396362" y="3269530"/>
            <a:ext cx="2193546" cy="2359479"/>
            <a:chOff x="4603750" y="1622425"/>
            <a:chExt cx="2006600" cy="2158392"/>
          </a:xfrm>
        </p:grpSpPr>
        <p:pic>
          <p:nvPicPr>
            <p:cNvPr id="22" name="Immagin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b="9418"/>
            <a:stretch>
              <a:fillRect/>
            </a:stretch>
          </p:blipFill>
          <p:spPr bwMode="auto">
            <a:xfrm>
              <a:off x="4603750" y="1622425"/>
              <a:ext cx="2006600" cy="192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sellaDiTesto 18"/>
            <p:cNvSpPr txBox="1">
              <a:spLocks noChangeArrowheads="1"/>
            </p:cNvSpPr>
            <p:nvPr/>
          </p:nvSpPr>
          <p:spPr bwMode="auto">
            <a:xfrm>
              <a:off x="4603750" y="3527425"/>
              <a:ext cx="2006600" cy="25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it-IT" sz="1200" b="1" dirty="0" smtClean="0">
                  <a:solidFill>
                    <a:srgbClr val="349BAB"/>
                  </a:solidFill>
                  <a:latin typeface="Arial" panose="020B0604020202020204" pitchFamily="34" charset="0"/>
                </a:rPr>
                <a:t>Mechatronics</a:t>
              </a:r>
              <a:endParaRPr lang="en-US" altLang="it-IT" sz="1200" b="1" dirty="0">
                <a:solidFill>
                  <a:srgbClr val="349BAB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609358" y="3290404"/>
            <a:ext cx="2242136" cy="2427160"/>
            <a:chOff x="4646613" y="4098925"/>
            <a:chExt cx="2051050" cy="2220305"/>
          </a:xfrm>
        </p:grpSpPr>
        <p:pic>
          <p:nvPicPr>
            <p:cNvPr id="25" name="Immagin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4" t="6772" r="9534"/>
            <a:stretch>
              <a:fillRect/>
            </a:stretch>
          </p:blipFill>
          <p:spPr bwMode="auto">
            <a:xfrm>
              <a:off x="4646613" y="4098925"/>
              <a:ext cx="2051050" cy="194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sellaDiTesto 18"/>
            <p:cNvSpPr txBox="1">
              <a:spLocks noChangeArrowheads="1"/>
            </p:cNvSpPr>
            <p:nvPr/>
          </p:nvSpPr>
          <p:spPr bwMode="auto">
            <a:xfrm>
              <a:off x="4770438" y="6065838"/>
              <a:ext cx="1914525" cy="25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b="1" dirty="0">
                  <a:solidFill>
                    <a:srgbClr val="349BAB"/>
                  </a:solidFill>
                  <a:latin typeface="Arial" panose="020B0604020202020204" pitchFamily="34" charset="0"/>
                </a:rPr>
                <a:t>Health &amp; Wellness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6813566" y="3263545"/>
            <a:ext cx="2308080" cy="2425424"/>
            <a:chOff x="6783388" y="4100513"/>
            <a:chExt cx="2111375" cy="2218717"/>
          </a:xfrm>
        </p:grpSpPr>
        <p:pic>
          <p:nvPicPr>
            <p:cNvPr id="28" name="Immagin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4" r="11873" b="10687"/>
            <a:stretch>
              <a:fillRect/>
            </a:stretch>
          </p:blipFill>
          <p:spPr bwMode="auto">
            <a:xfrm>
              <a:off x="6783388" y="4100513"/>
              <a:ext cx="2039937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asellaDiTesto 18"/>
            <p:cNvSpPr txBox="1">
              <a:spLocks noChangeArrowheads="1"/>
            </p:cNvSpPr>
            <p:nvPr/>
          </p:nvSpPr>
          <p:spPr bwMode="auto">
            <a:xfrm>
              <a:off x="6980238" y="6065838"/>
              <a:ext cx="1914525" cy="25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it-IT" sz="1200" b="1" dirty="0" smtClean="0">
                  <a:solidFill>
                    <a:srgbClr val="349BAB"/>
                  </a:solidFill>
                  <a:latin typeface="Arial" panose="020B0604020202020204" pitchFamily="34" charset="0"/>
                </a:rPr>
                <a:t>Textile</a:t>
              </a:r>
              <a:endParaRPr lang="en-US" altLang="it-IT" sz="1200" b="1" dirty="0">
                <a:solidFill>
                  <a:srgbClr val="349BAB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0" name="Immagin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31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6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it-IT" altLang="it-IT" sz="2800" b="1" dirty="0" err="1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Fundraising</a:t>
            </a:r>
            <a:r>
              <a:rPr lang="it-IT" altLang="it-IT" sz="2800" b="1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/>
            </a:r>
            <a:br>
              <a:rPr lang="it-IT" altLang="it-IT" sz="2800" b="1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</a:rPr>
            </a:br>
            <a:endParaRPr lang="fr-FR" dirty="0">
              <a:solidFill>
                <a:srgbClr val="954B9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2880320" cy="4209331"/>
          </a:xfrm>
        </p:spPr>
        <p:txBody>
          <a:bodyPr/>
          <a:lstStyle/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Scouting of financial opportunities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Project identification, feasibility evaluation and analysis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Partnership creation 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Project design and implementation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Report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4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Follow-up</a:t>
            </a:r>
            <a:endParaRPr lang="it-IT" sz="14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endParaRPr lang="fr-FR" sz="1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-986014" y="1662365"/>
            <a:ext cx="5413998" cy="3844518"/>
            <a:chOff x="-624093" y="1483425"/>
            <a:chExt cx="4985360" cy="4145079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01" y="1483425"/>
              <a:ext cx="3755466" cy="4145079"/>
            </a:xfrm>
            <a:prstGeom prst="rect">
              <a:avLst/>
            </a:prstGeom>
          </p:spPr>
        </p:pic>
        <p:sp>
          <p:nvSpPr>
            <p:cNvPr id="8" name="Rettangolo 7"/>
            <p:cNvSpPr>
              <a:spLocks noChangeArrowheads="1"/>
            </p:cNvSpPr>
            <p:nvPr/>
          </p:nvSpPr>
          <p:spPr bwMode="auto">
            <a:xfrm>
              <a:off x="809485" y="4668837"/>
              <a:ext cx="9542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algn="r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/>
              </a:pPr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Latin America</a:t>
              </a:r>
            </a:p>
          </p:txBody>
        </p:sp>
        <p:sp>
          <p:nvSpPr>
            <p:cNvPr id="9" name="Rettangolo 8"/>
            <p:cNvSpPr>
              <a:spLocks noChangeArrowheads="1"/>
            </p:cNvSpPr>
            <p:nvPr/>
          </p:nvSpPr>
          <p:spPr bwMode="auto">
            <a:xfrm>
              <a:off x="-624093" y="3001451"/>
              <a:ext cx="2459789" cy="715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77800" algn="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tabLst>
                  <a:tab pos="900113" algn="l"/>
                </a:tabLst>
                <a:defRPr/>
              </a:pPr>
              <a:r>
                <a:rPr lang="it-IT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UE</a:t>
              </a:r>
              <a:endPara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  <a:p>
              <a:pPr marL="177800" algn="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tabLst>
                  <a:tab pos="900113" algn="l"/>
                </a:tabLst>
                <a:defRPr/>
              </a:pPr>
              <a:r>
                <a: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Caucasus</a:t>
              </a:r>
            </a:p>
            <a:p>
              <a:pPr marL="177800" algn="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tabLst>
                  <a:tab pos="900113" algn="l"/>
                </a:tabLst>
                <a:defRPr/>
              </a:pPr>
              <a:r>
                <a:rPr lang="it-IT" sz="10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Mediterranean</a:t>
              </a:r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 </a:t>
              </a:r>
              <a:endParaRPr lang="it-IT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  <a:p>
              <a:pPr marL="177800" algn="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tabLst>
                  <a:tab pos="900113" algn="l"/>
                </a:tabLst>
                <a:defRPr/>
              </a:pPr>
              <a:r>
                <a:rPr lang="it-IT" sz="10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Countrie</a:t>
              </a:r>
              <a:r>
                <a:rPr lang="it-IT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s</a:t>
              </a:r>
              <a:endParaRPr lang="it-IT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0" name="Rettangolo 11"/>
            <p:cNvSpPr>
              <a:spLocks noChangeArrowheads="1"/>
            </p:cNvSpPr>
            <p:nvPr/>
          </p:nvSpPr>
          <p:spPr bwMode="auto">
            <a:xfrm>
              <a:off x="2339763" y="4149080"/>
              <a:ext cx="7264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77800" algn="ctr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/>
              </a:pPr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Africa</a:t>
              </a:r>
            </a:p>
          </p:txBody>
        </p:sp>
        <p:sp>
          <p:nvSpPr>
            <p:cNvPr id="11" name="Rettangolo 9"/>
            <p:cNvSpPr>
              <a:spLocks noChangeArrowheads="1"/>
            </p:cNvSpPr>
            <p:nvPr/>
          </p:nvSpPr>
          <p:spPr bwMode="auto">
            <a:xfrm>
              <a:off x="3410254" y="3663438"/>
              <a:ext cx="6335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77800" algn="ctr" fontAlgn="base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/>
              </a:pPr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Roboto" panose="02000000000000000000" pitchFamily="2" charset="0"/>
                  <a:cs typeface="Arial" pitchFamily="34" charset="0"/>
                </a:rPr>
                <a:t>Asia</a:t>
              </a: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13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sp>
        <p:nvSpPr>
          <p:cNvPr id="4" name="Rettangolo 3"/>
          <p:cNvSpPr/>
          <p:nvPr/>
        </p:nvSpPr>
        <p:spPr>
          <a:xfrm>
            <a:off x="5220072" y="2060848"/>
            <a:ext cx="3709646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Scouting of financial opportunities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Project identification, feasibility evaluation and analysis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Partnership creation 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Project design and implementation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Report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lvl="1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349BAB"/>
              </a:buClr>
              <a:buSzPct val="100000"/>
              <a:buFont typeface="Roboto" panose="02000000000000000000" pitchFamily="2" charset="0"/>
              <a:buChar char="+"/>
            </a:pPr>
            <a:r>
              <a:rPr lang="en-US" sz="1600" dirty="0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Follow-up</a:t>
            </a:r>
            <a:endParaRPr lang="it-IT" sz="16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14" name="Picture 31" descr="http://www.centroestero.org/img/ebtc_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-11017"/>
          <a:stretch>
            <a:fillRect/>
          </a:stretch>
        </p:blipFill>
        <p:spPr bwMode="auto">
          <a:xfrm>
            <a:off x="6223630" y="3798487"/>
            <a:ext cx="2121019" cy="4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65049"/>
            <a:ext cx="1396385" cy="6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3" descr="http://www.centroestero.org/img/eastinves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91" y="4979328"/>
            <a:ext cx="1063446" cy="8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4733"/>
            <a:ext cx="1057429" cy="6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5" descr="http://www.centroestero.org/img/banner_SLif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068312" y="5325486"/>
            <a:ext cx="1596468" cy="47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3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03741" y="1052736"/>
            <a:ext cx="872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CEIPIEMONTE </a:t>
            </a:r>
            <a:r>
              <a:rPr lang="it-IT" sz="2800" b="1" dirty="0" smtClean="0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ADDED VALUE TO EBSOMED  PROJECT</a:t>
            </a:r>
            <a:endParaRPr lang="it-IT" sz="2800" b="1" dirty="0">
              <a:solidFill>
                <a:srgbClr val="349BAB"/>
              </a:solidFill>
              <a:latin typeface="Arial" panose="020B0604020202020204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68090" y="2564904"/>
            <a:ext cx="45616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Extensive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and multi stakeholder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representation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: policy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makers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and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BROs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,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enterprises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,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academic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institutions</a:t>
            </a:r>
            <a:endParaRPr lang="it-IT" sz="1600" kern="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Fundraising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, Project 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Financing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 and </a:t>
            </a:r>
            <a:r>
              <a:rPr lang="it-IT" sz="1600" kern="0" dirty="0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International  </a:t>
            </a:r>
            <a:r>
              <a:rPr lang="it-IT" sz="1600" kern="0" dirty="0" err="1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Projects</a:t>
            </a:r>
            <a:endParaRPr lang="it-IT" sz="1600" kern="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Highly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qualified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staff: market and </a:t>
            </a:r>
            <a:r>
              <a:rPr lang="it-IT" sz="1600" kern="0" dirty="0" err="1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sectors</a:t>
            </a:r>
            <a:r>
              <a:rPr lang="it-IT" sz="1600" kern="0" dirty="0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expertise</a:t>
            </a:r>
            <a:endParaRPr lang="it-IT" sz="1600" kern="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Investment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 Promotion , Merger &amp;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Acquisition</a:t>
            </a:r>
            <a:endParaRPr lang="it-IT" sz="1600" kern="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1" y="2006843"/>
            <a:ext cx="4008219" cy="38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116632"/>
            <a:ext cx="1636100" cy="695616"/>
          </a:xfrm>
          <a:prstGeom prst="rect">
            <a:avLst/>
          </a:prstGeom>
        </p:spPr>
      </p:pic>
      <p:sp>
        <p:nvSpPr>
          <p:cNvPr id="4" name="ZoneTexte 4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PIEMONTE AGENCY</a:t>
            </a:r>
            <a:endParaRPr lang="fr-FR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r="8883" b="4111"/>
          <a:stretch/>
        </p:blipFill>
        <p:spPr>
          <a:xfrm>
            <a:off x="155193" y="2487438"/>
            <a:ext cx="3724331" cy="34000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81336" y="996913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 b="1">
                <a:solidFill>
                  <a:srgbClr val="349BAB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it-IT" dirty="0"/>
              <a:t>BEST PRACTICES  UNDER  EUROMED INVEST PROJECT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69305" y="2492542"/>
            <a:ext cx="49337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LEAD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Business Road show in Jordan (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September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BSO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Mentoring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Programme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with SEBC Syria (Novembre2016)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Roadshow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Morocco (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May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2017)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11960" y="4581128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PARTNER IN ACTIVITIES COORDINATED BY OTHER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Participation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in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Tech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Agrifood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Participation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in SIPSA Algeria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kern="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Roadshow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 «Green Solutions in </a:t>
            </a:r>
            <a:r>
              <a:rPr lang="it-IT" sz="1600" kern="0" dirty="0" smtClean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MED</a:t>
            </a:r>
            <a:r>
              <a:rPr lang="it-IT" sz="1600" kern="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5686436" cy="360040"/>
          </a:xfrm>
        </p:spPr>
        <p:txBody>
          <a:bodyPr>
            <a:noAutofit/>
          </a:bodyPr>
          <a:lstStyle/>
          <a:p>
            <a:r>
              <a:rPr lang="fr-FR" sz="2800" b="1" dirty="0" err="1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Thank</a:t>
            </a:r>
            <a:r>
              <a:rPr lang="fr-FR" sz="2800" b="1" dirty="0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rPr>
              <a:t>you</a:t>
            </a:r>
            <a:endParaRPr lang="fr-FR" sz="2800" b="1" dirty="0">
              <a:solidFill>
                <a:srgbClr val="7030A0"/>
              </a:solidFill>
              <a:latin typeface="Arial" panose="020B0604020202020204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1636100" cy="6956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6212" r="9551" b="5110"/>
          <a:stretch/>
        </p:blipFill>
        <p:spPr>
          <a:xfrm>
            <a:off x="2528342" y="2348880"/>
            <a:ext cx="4032448" cy="36004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03848" y="3429002"/>
            <a:ext cx="3096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rgbClr val="349BA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Piemonte Agency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www.centroestero.org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E72B32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Corso Regio Parco, 27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10152 Torino – </a:t>
            </a:r>
            <a:r>
              <a:rPr lang="it-IT" sz="1200" dirty="0" err="1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Italy</a:t>
            </a:r>
            <a:endParaRPr lang="it-IT" sz="1200" dirty="0">
              <a:solidFill>
                <a:srgbClr val="7B7B7B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tel. +39 011 6700511 fax +39 011 6965456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7B7B7B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info@centroestero.org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387</Words>
  <Application>Microsoft Office PowerPoint</Application>
  <PresentationFormat>Presentazione su schermo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Thème Office</vt:lpstr>
      <vt:lpstr>PIEMONTE AGENCY: the one stop shop  for business and investments  in Piemonte - Italy</vt:lpstr>
      <vt:lpstr>ABOUT US </vt:lpstr>
      <vt:lpstr>Business opportunities </vt:lpstr>
      <vt:lpstr>Inward Investment</vt:lpstr>
      <vt:lpstr>Our focus </vt:lpstr>
      <vt:lpstr>Fundraising </vt:lpstr>
      <vt:lpstr>Presentazione standard di PowerPoint</vt:lpstr>
      <vt:lpstr>Presentazione standard di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Admin</dc:creator>
  <cp:lastModifiedBy>silviab</cp:lastModifiedBy>
  <cp:revision>32</cp:revision>
  <cp:lastPrinted>2018-06-21T16:45:21Z</cp:lastPrinted>
  <dcterms:created xsi:type="dcterms:W3CDTF">2018-06-05T07:29:57Z</dcterms:created>
  <dcterms:modified xsi:type="dcterms:W3CDTF">2018-06-22T10:37:19Z</dcterms:modified>
</cp:coreProperties>
</file>