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72" r:id="rId4"/>
    <p:sldId id="264" r:id="rId5"/>
    <p:sldId id="270" r:id="rId6"/>
    <p:sldId id="269" r:id="rId7"/>
    <p:sldId id="27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4B96"/>
    <a:srgbClr val="990066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110" d="100"/>
          <a:sy n="110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1C90D-8F35-445B-8C77-BD15331FAD26}" type="datetimeFigureOut">
              <a:rPr lang="fr-FR" smtClean="0"/>
              <a:pPr/>
              <a:t>25/06/2018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E3A00-98EE-4A1A-B292-EAA60C97755E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9818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E3A00-98EE-4A1A-B292-EAA60C97755E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5159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 me first</a:t>
            </a:r>
            <a:r>
              <a:rPr lang="en-US" baseline="0" dirty="0" smtClean="0"/>
              <a:t> </a:t>
            </a:r>
            <a:r>
              <a:rPr lang="en-US" dirty="0" smtClean="0"/>
              <a:t>introduce briefly our Chamber: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E3A00-98EE-4A1A-B292-EAA60C97755E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5484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E3A00-98EE-4A1A-B292-EAA60C97755E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9160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25/06/2018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25/06/2018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25/06/2018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25/06/2018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4E0C8-D636-4E60-911E-7D32B61CDE87}" type="datetimeFigureOut">
              <a:rPr lang="fr-FR" smtClean="0"/>
              <a:pPr/>
              <a:t>25/06/2018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74068-2F69-4897-8EB3-BB15254F0B6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479628"/>
            <a:ext cx="6768752" cy="1800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Chamber of Commerce, Industry </a:t>
            </a:r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&amp;  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Agriculture</a:t>
            </a:r>
            <a:b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of Beirut &amp; Mount </a:t>
            </a:r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Lebanon</a:t>
            </a:r>
            <a:b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US" sz="2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CCIA-BML </a:t>
            </a:r>
            <a:r>
              <a:rPr lang="en-US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en-US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US" sz="2000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en-US" sz="20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fr-FR" sz="2000" dirty="0">
              <a:solidFill>
                <a:srgbClr val="954B9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4077071"/>
            <a:ext cx="5429288" cy="13681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 smtClean="0">
                <a:solidFill>
                  <a:srgbClr val="954B96"/>
                </a:solidFill>
                <a:latin typeface="+mj-lt"/>
              </a:rPr>
              <a:t>Experiences &amp;  </a:t>
            </a:r>
            <a:r>
              <a:rPr lang="en-GB" sz="3600" dirty="0">
                <a:solidFill>
                  <a:srgbClr val="954B96"/>
                </a:solidFill>
                <a:latin typeface="+mj-lt"/>
              </a:rPr>
              <a:t>P</a:t>
            </a:r>
            <a:r>
              <a:rPr lang="en-GB" sz="3600" dirty="0" smtClean="0">
                <a:solidFill>
                  <a:srgbClr val="954B96"/>
                </a:solidFill>
                <a:latin typeface="+mj-lt"/>
              </a:rPr>
              <a:t>rospects </a:t>
            </a:r>
          </a:p>
          <a:p>
            <a:pPr marL="0" indent="0" algn="ctr">
              <a:buNone/>
            </a:pPr>
            <a:r>
              <a:rPr lang="en-GB" sz="3600" dirty="0" smtClean="0">
                <a:solidFill>
                  <a:srgbClr val="954B96"/>
                </a:solidFill>
                <a:latin typeface="+mj-lt"/>
              </a:rPr>
              <a:t>within EU Projects</a:t>
            </a:r>
            <a:endParaRPr lang="fr-FR" sz="3600" dirty="0">
              <a:solidFill>
                <a:srgbClr val="954B96"/>
              </a:solidFill>
              <a:latin typeface="+mj-lt"/>
            </a:endParaRPr>
          </a:p>
        </p:txBody>
      </p:sp>
      <p:pic>
        <p:nvPicPr>
          <p:cNvPr id="1028" name="Picture 5" descr="Description: High Resolu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52" y="2967204"/>
            <a:ext cx="18288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954B96"/>
                </a:solidFill>
              </a:rPr>
              <a:t>CCIA-BML: A Leading Institution at the service of Private business</a:t>
            </a:r>
            <a:endParaRPr lang="en-US" sz="3600" dirty="0">
              <a:solidFill>
                <a:srgbClr val="954B9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05891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A non-profit private organization working for the public benefit;</a:t>
            </a:r>
          </a:p>
          <a:p>
            <a:pPr algn="just"/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The </a:t>
            </a:r>
            <a:r>
              <a:rPr lang="en-GB" sz="2400" dirty="0">
                <a:solidFill>
                  <a:srgbClr val="002060"/>
                </a:solidFill>
                <a:latin typeface="+mj-lt"/>
              </a:rPr>
              <a:t>largest Lebanese business support institution with a membership roaster of 15.000 enterprises covering the main economic </a:t>
            </a: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sectors</a:t>
            </a: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;</a:t>
            </a:r>
          </a:p>
          <a:p>
            <a:pPr algn="just"/>
            <a:r>
              <a:rPr lang="en-GB" sz="2400" dirty="0">
                <a:solidFill>
                  <a:srgbClr val="002060"/>
                </a:solidFill>
              </a:rPr>
              <a:t>Over 130 years of dedication to the interest of the private economy</a:t>
            </a:r>
            <a:r>
              <a:rPr lang="en-GB" sz="2400" dirty="0" smtClean="0">
                <a:solidFill>
                  <a:srgbClr val="002060"/>
                </a:solidFill>
              </a:rPr>
              <a:t>;</a:t>
            </a:r>
            <a:endParaRPr lang="en-GB" sz="2400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An institution attuned to change: </a:t>
            </a:r>
            <a:r>
              <a:rPr lang="en-US" altLang="en-US" sz="2400" dirty="0">
                <a:solidFill>
                  <a:srgbClr val="002060"/>
                </a:solidFill>
                <a:latin typeface="+mj-lt"/>
              </a:rPr>
              <a:t>Keep up with Modernity is the prevailing </a:t>
            </a:r>
            <a:r>
              <a:rPr lang="en-US" altLang="en-US" sz="2400" dirty="0" smtClean="0">
                <a:solidFill>
                  <a:srgbClr val="002060"/>
                </a:solidFill>
                <a:latin typeface="+mj-lt"/>
              </a:rPr>
              <a:t>motto;</a:t>
            </a:r>
          </a:p>
          <a:p>
            <a:pPr algn="just"/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The Chamber mission is to instigate the Lebanese private sector and to uphold the national economy.</a:t>
            </a:r>
            <a:endParaRPr lang="fr-FR" sz="24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67636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954B96"/>
                </a:solidFill>
              </a:rPr>
              <a:t/>
            </a:r>
            <a:br>
              <a:rPr lang="fr-FR" sz="3600" dirty="0" smtClean="0">
                <a:solidFill>
                  <a:srgbClr val="954B96"/>
                </a:solidFill>
              </a:rPr>
            </a:br>
            <a:r>
              <a:rPr lang="en-US" sz="3600" dirty="0" smtClean="0">
                <a:solidFill>
                  <a:srgbClr val="954B96"/>
                </a:solidFill>
              </a:rPr>
              <a:t>Extensive Experience in EU Projects </a:t>
            </a:r>
            <a:r>
              <a:rPr lang="fr-FR" sz="3600" dirty="0" smtClean="0">
                <a:solidFill>
                  <a:srgbClr val="954B96"/>
                </a:solidFill>
              </a:rPr>
              <a:t/>
            </a:r>
            <a:br>
              <a:rPr lang="fr-FR" sz="3600" dirty="0" smtClean="0">
                <a:solidFill>
                  <a:srgbClr val="954B96"/>
                </a:solidFill>
              </a:rPr>
            </a:br>
            <a:r>
              <a:rPr lang="fr-FR" sz="3600" dirty="0">
                <a:solidFill>
                  <a:srgbClr val="954B96"/>
                </a:solidFill>
              </a:rPr>
              <a:t/>
            </a:r>
            <a:br>
              <a:rPr lang="fr-FR" sz="3600" dirty="0">
                <a:solidFill>
                  <a:srgbClr val="954B96"/>
                </a:solidFill>
              </a:rPr>
            </a:br>
            <a:endParaRPr lang="fr-FR" sz="3600" dirty="0">
              <a:solidFill>
                <a:srgbClr val="954B9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40289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GB" sz="2400" dirty="0">
                <a:solidFill>
                  <a:srgbClr val="002060"/>
                </a:solidFill>
                <a:latin typeface="+mj-lt"/>
              </a:rPr>
              <a:t>Leader / partner role in 7 ENPI CBC MED projects (2013-2017) for a budget of 3 million euros;</a:t>
            </a:r>
          </a:p>
          <a:p>
            <a:pPr algn="just"/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Extensive </a:t>
            </a:r>
            <a:r>
              <a:rPr lang="en-GB" sz="2400" dirty="0">
                <a:solidFill>
                  <a:srgbClr val="002060"/>
                </a:solidFill>
                <a:latin typeface="+mj-lt"/>
              </a:rPr>
              <a:t>coverage of key business sectors: Solar energy (SHAAMS), diaspora (</a:t>
            </a:r>
            <a:r>
              <a:rPr lang="en-GB" sz="2400" dirty="0" err="1">
                <a:solidFill>
                  <a:srgbClr val="002060"/>
                </a:solidFill>
                <a:latin typeface="+mj-lt"/>
              </a:rPr>
              <a:t>MedGeneration</a:t>
            </a:r>
            <a:r>
              <a:rPr lang="en-GB" sz="2400" dirty="0">
                <a:solidFill>
                  <a:srgbClr val="002060"/>
                </a:solidFill>
                <a:latin typeface="+mj-lt"/>
              </a:rPr>
              <a:t>), waste management (GMI), </a:t>
            </a:r>
            <a:r>
              <a:rPr lang="en-GB" sz="2400" dirty="0" smtClean="0">
                <a:solidFill>
                  <a:srgbClr val="002060"/>
                </a:solidFill>
                <a:latin typeface="+mj-lt"/>
              </a:rPr>
              <a:t>Agro </a:t>
            </a:r>
            <a:r>
              <a:rPr lang="en-GB" sz="2400" dirty="0">
                <a:solidFill>
                  <a:srgbClr val="002060"/>
                </a:solidFill>
                <a:latin typeface="+mj-lt"/>
              </a:rPr>
              <a:t>food (</a:t>
            </a:r>
            <a:r>
              <a:rPr lang="en-GB" sz="2400" dirty="0" err="1">
                <a:solidFill>
                  <a:srgbClr val="002060"/>
                </a:solidFill>
                <a:latin typeface="+mj-lt"/>
              </a:rPr>
              <a:t>MedDiet</a:t>
            </a:r>
            <a:r>
              <a:rPr lang="en-GB" sz="2400" dirty="0">
                <a:solidFill>
                  <a:srgbClr val="002060"/>
                </a:solidFill>
                <a:latin typeface="+mj-lt"/>
              </a:rPr>
              <a:t>), maritime transport (OPTIMED) mediation &amp; mentoring (</a:t>
            </a:r>
            <a:r>
              <a:rPr lang="en-GB" sz="2400" dirty="0" err="1">
                <a:solidFill>
                  <a:srgbClr val="002060"/>
                </a:solidFill>
                <a:latin typeface="+mj-lt"/>
              </a:rPr>
              <a:t>EuroMedInvest</a:t>
            </a:r>
            <a:r>
              <a:rPr lang="en-GB" sz="2400" dirty="0">
                <a:solidFill>
                  <a:srgbClr val="002060"/>
                </a:solidFill>
                <a:latin typeface="+mj-lt"/>
              </a:rPr>
              <a:t>), etc.</a:t>
            </a:r>
          </a:p>
          <a:p>
            <a:pPr algn="just"/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Active partner in EU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educational programs to better adapt education to labor market:</a:t>
            </a:r>
            <a:endParaRPr lang="en-US" sz="2400" dirty="0" smtClean="0">
              <a:solidFill>
                <a:srgbClr val="002060"/>
              </a:solidFill>
              <a:latin typeface="+mj-lt"/>
            </a:endParaRPr>
          </a:p>
          <a:p>
            <a:pPr lvl="1" algn="just"/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+mj-lt"/>
              </a:rPr>
              <a:t>Tempus (Academic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); </a:t>
            </a:r>
          </a:p>
          <a:p>
            <a:pPr lvl="1" algn="just"/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GIZ </a:t>
            </a:r>
            <a:r>
              <a:rPr lang="en-US" sz="2400" dirty="0">
                <a:solidFill>
                  <a:srgbClr val="002060"/>
                </a:solidFill>
                <a:latin typeface="+mj-lt"/>
              </a:rPr>
              <a:t>&amp; ETF (TVET);</a:t>
            </a:r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45343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954B96"/>
                </a:solidFill>
              </a:rPr>
              <a:t>Impact Across </a:t>
            </a:r>
            <a:r>
              <a:rPr lang="en-US" sz="3600" dirty="0" smtClean="0">
                <a:solidFill>
                  <a:srgbClr val="954B96"/>
                </a:solidFill>
              </a:rPr>
              <a:t>Previous Projects</a:t>
            </a:r>
            <a:endParaRPr lang="en-US" sz="3600" dirty="0">
              <a:solidFill>
                <a:srgbClr val="954B9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9194" y="1700808"/>
            <a:ext cx="8229600" cy="4032448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sz="2400" dirty="0">
                <a:solidFill>
                  <a:srgbClr val="002060"/>
                </a:solidFill>
                <a:latin typeface="+mj-lt"/>
              </a:rPr>
              <a:t>Reinforcing intra Euro Mediterranean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trade </a:t>
            </a:r>
            <a:r>
              <a:rPr lang="en-US" sz="2400" dirty="0">
                <a:solidFill>
                  <a:srgbClr val="002060"/>
                </a:solidFill>
                <a:latin typeface="+mj-lt"/>
              </a:rPr>
              <a:t>potential through business matching and roadshows</a:t>
            </a:r>
          </a:p>
          <a:p>
            <a:pPr algn="just">
              <a:defRPr/>
            </a:pPr>
            <a:r>
              <a:rPr lang="en-US" sz="2400" dirty="0">
                <a:solidFill>
                  <a:srgbClr val="002060"/>
                </a:solidFill>
                <a:latin typeface="+mj-lt"/>
              </a:rPr>
              <a:t>Increasing investment potential</a:t>
            </a:r>
          </a:p>
          <a:p>
            <a:pPr algn="just">
              <a:defRPr/>
            </a:pPr>
            <a:r>
              <a:rPr lang="en-US" sz="2400" dirty="0">
                <a:solidFill>
                  <a:srgbClr val="002060"/>
                </a:solidFill>
                <a:latin typeface="+mj-lt"/>
              </a:rPr>
              <a:t>Upgrading businesses through partnerships &amp; joint ventures </a:t>
            </a:r>
          </a:p>
          <a:p>
            <a:pPr algn="just">
              <a:defRPr/>
            </a:pPr>
            <a:r>
              <a:rPr lang="en-US" sz="2400" dirty="0">
                <a:solidFill>
                  <a:srgbClr val="002060"/>
                </a:solidFill>
                <a:latin typeface="+mj-lt"/>
              </a:rPr>
              <a:t>Raising proficiency of local human resources through know how transfer &amp; capacity building programs</a:t>
            </a:r>
          </a:p>
          <a:p>
            <a:pPr algn="just">
              <a:defRPr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Drive </a:t>
            </a:r>
            <a:r>
              <a:rPr lang="en-US" sz="2400" dirty="0">
                <a:solidFill>
                  <a:srgbClr val="002060"/>
                </a:solidFill>
                <a:latin typeface="+mj-lt"/>
              </a:rPr>
              <a:t>for Job 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creation</a:t>
            </a:r>
          </a:p>
          <a:p>
            <a:pPr algn="just">
              <a:defRPr/>
            </a:pP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Human &amp; </a:t>
            </a:r>
            <a:r>
              <a:rPr lang="en-US" sz="2400" dirty="0">
                <a:solidFill>
                  <a:srgbClr val="002060"/>
                </a:solidFill>
                <a:latin typeface="+mj-lt"/>
              </a:rPr>
              <a:t>c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ultural exchange</a:t>
            </a:r>
            <a:endParaRPr lang="en-US" sz="2400" dirty="0">
              <a:solidFill>
                <a:srgbClr val="002060"/>
              </a:solidFill>
              <a:latin typeface="+mj-lt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sz="2600" dirty="0">
              <a:solidFill>
                <a:srgbClr val="002060"/>
              </a:solidFill>
            </a:endParaRPr>
          </a:p>
          <a:p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954B96"/>
                </a:solidFill>
              </a:rPr>
              <a:t>CCIA-BML Key Strengths</a:t>
            </a:r>
            <a:endParaRPr lang="en-US" sz="3600" dirty="0">
              <a:solidFill>
                <a:srgbClr val="954B9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67565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2600" dirty="0" smtClean="0">
                <a:solidFill>
                  <a:srgbClr val="002060"/>
                </a:solidFill>
                <a:latin typeface="+mj-lt"/>
              </a:rPr>
              <a:t>The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Chamber is backed by:</a:t>
            </a:r>
          </a:p>
          <a:p>
            <a:pPr algn="just"/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Wide outreach to the Lebanese business market: Pool of 15.000 member enterprises</a:t>
            </a:r>
            <a:r>
              <a:rPr lang="fr-FR" sz="2600" dirty="0" smtClean="0">
                <a:solidFill>
                  <a:srgbClr val="002060"/>
                </a:solidFill>
                <a:latin typeface="+mj-lt"/>
              </a:rPr>
              <a:t>, </a:t>
            </a:r>
            <a:r>
              <a:rPr lang="en-US" sz="2600" dirty="0">
                <a:solidFill>
                  <a:srgbClr val="002060"/>
                </a:solidFill>
                <a:latin typeface="+mj-lt"/>
              </a:rPr>
              <a:t>representing 70% of the Lebanese business </a:t>
            </a:r>
            <a:r>
              <a:rPr lang="en-US" sz="2600" dirty="0" smtClean="0">
                <a:solidFill>
                  <a:srgbClr val="002060"/>
                </a:solidFill>
                <a:latin typeface="+mj-lt"/>
              </a:rPr>
              <a:t>activity.</a:t>
            </a:r>
            <a:endParaRPr lang="fr-FR" sz="2600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GB" sz="2600" dirty="0" smtClean="0">
                <a:solidFill>
                  <a:srgbClr val="002060"/>
                </a:solidFill>
                <a:latin typeface="+mj-lt"/>
              </a:rPr>
              <a:t>Dynamic presence on </a:t>
            </a:r>
            <a:r>
              <a:rPr lang="en-GB" sz="2600" dirty="0">
                <a:solidFill>
                  <a:srgbClr val="002060"/>
                </a:solidFill>
                <a:latin typeface="+mj-lt"/>
              </a:rPr>
              <a:t>regional and international scenes: EU, World Bank</a:t>
            </a:r>
            <a:r>
              <a:rPr lang="en-GB" sz="2600" dirty="0" smtClean="0">
                <a:solidFill>
                  <a:srgbClr val="002060"/>
                </a:solidFill>
                <a:latin typeface="+mj-lt"/>
              </a:rPr>
              <a:t>, WCFICC, </a:t>
            </a:r>
            <a:r>
              <a:rPr lang="en-GB" sz="2600" dirty="0">
                <a:solidFill>
                  <a:srgbClr val="002060"/>
                </a:solidFill>
                <a:latin typeface="+mj-lt"/>
              </a:rPr>
              <a:t>ASCAME, ILO, USAID, UNIDO</a:t>
            </a:r>
            <a:r>
              <a:rPr lang="en-GB" sz="2600" dirty="0" smtClean="0">
                <a:solidFill>
                  <a:srgbClr val="002060"/>
                </a:solidFill>
                <a:latin typeface="+mj-lt"/>
              </a:rPr>
              <a:t>, joint chambers and business councils, </a:t>
            </a:r>
            <a:r>
              <a:rPr lang="en-GB" sz="2600" dirty="0">
                <a:solidFill>
                  <a:srgbClr val="002060"/>
                </a:solidFill>
                <a:latin typeface="+mj-lt"/>
              </a:rPr>
              <a:t>etc. </a:t>
            </a:r>
            <a:endParaRPr lang="en-GB" sz="2600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GB" sz="2600" dirty="0" smtClean="0">
                <a:solidFill>
                  <a:srgbClr val="002060"/>
                </a:solidFill>
                <a:latin typeface="+mj-lt"/>
              </a:rPr>
              <a:t>Large scale of resources to ensure projects sustainability: Human capital, financial capacity, state- of- the- art facilities:  LTC, CER, LAMC, ..</a:t>
            </a:r>
          </a:p>
          <a:p>
            <a:pPr algn="just"/>
            <a:r>
              <a:rPr lang="en-GB" sz="2600" dirty="0" smtClean="0">
                <a:solidFill>
                  <a:srgbClr val="002060"/>
                </a:solidFill>
                <a:latin typeface="+mj-lt"/>
              </a:rPr>
              <a:t>Aggressive visibility tools: e-newsletter (10.000 recipients), website ( 1000 visitors monthly) &amp; active social media platforms (120k likers).</a:t>
            </a:r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15059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954B96"/>
                </a:solidFill>
              </a:rPr>
              <a:t>Expectations within EBSOMED</a:t>
            </a:r>
            <a:endParaRPr lang="en-US" sz="3600" dirty="0">
              <a:solidFill>
                <a:srgbClr val="954B9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1207" y="1417638"/>
            <a:ext cx="8229600" cy="4603649"/>
          </a:xfrm>
        </p:spPr>
        <p:txBody>
          <a:bodyPr>
            <a:noAutofit/>
          </a:bodyPr>
          <a:lstStyle/>
          <a:p>
            <a:pPr algn="just"/>
            <a:r>
              <a:rPr lang="en-GB" sz="2800" dirty="0" smtClean="0">
                <a:solidFill>
                  <a:srgbClr val="002060"/>
                </a:solidFill>
                <a:latin typeface="+mj-lt"/>
              </a:rPr>
              <a:t>Optimising </a:t>
            </a:r>
            <a:r>
              <a:rPr lang="en-GB" sz="2800" dirty="0">
                <a:solidFill>
                  <a:srgbClr val="002060"/>
                </a:solidFill>
                <a:latin typeface="+mj-lt"/>
              </a:rPr>
              <a:t>the transmission of skills and competencies to </a:t>
            </a:r>
            <a:r>
              <a:rPr lang="en-GB" sz="2800" dirty="0" smtClean="0">
                <a:solidFill>
                  <a:srgbClr val="002060"/>
                </a:solidFill>
                <a:latin typeface="+mj-lt"/>
              </a:rPr>
              <a:t>Lebanese BSOs &amp; SMEs :To better serve SMEs path to internationalisation;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+mj-lt"/>
              </a:rPr>
              <a:t>Upscaling the quality and model of services offered by the Chamber and Lebanese SMEs;</a:t>
            </a:r>
          </a:p>
          <a:p>
            <a:pPr algn="just"/>
            <a:r>
              <a:rPr lang="en-GB" sz="2800" dirty="0" smtClean="0">
                <a:solidFill>
                  <a:srgbClr val="002060"/>
                </a:solidFill>
                <a:latin typeface="+mj-lt"/>
              </a:rPr>
              <a:t>Engendering </a:t>
            </a:r>
            <a:r>
              <a:rPr lang="en-GB" sz="2800" dirty="0">
                <a:solidFill>
                  <a:srgbClr val="002060"/>
                </a:solidFill>
                <a:latin typeface="+mj-lt"/>
              </a:rPr>
              <a:t>new </a:t>
            </a:r>
            <a:r>
              <a:rPr lang="en-GB" sz="2800" dirty="0" smtClean="0">
                <a:solidFill>
                  <a:srgbClr val="002060"/>
                </a:solidFill>
                <a:latin typeface="+mj-lt"/>
              </a:rPr>
              <a:t>partnerships/</a:t>
            </a:r>
            <a:r>
              <a:rPr lang="en-GB" sz="2800" dirty="0" err="1" smtClean="0">
                <a:solidFill>
                  <a:srgbClr val="002060"/>
                </a:solidFill>
                <a:latin typeface="+mj-lt"/>
              </a:rPr>
              <a:t>MoUs</a:t>
            </a:r>
            <a:r>
              <a:rPr lang="en-GB" sz="2800" dirty="0" smtClean="0">
                <a:solidFill>
                  <a:srgbClr val="002060"/>
                </a:solidFill>
                <a:latin typeface="+mj-lt"/>
              </a:rPr>
              <a:t> with analogue EUROMED BSOs/SMEs;</a:t>
            </a:r>
          </a:p>
          <a:p>
            <a:pPr algn="just"/>
            <a:r>
              <a:rPr lang="en-GB" sz="2800" dirty="0" smtClean="0">
                <a:solidFill>
                  <a:srgbClr val="002060"/>
                </a:solidFill>
                <a:latin typeface="+mj-lt"/>
              </a:rPr>
              <a:t>Main target group: the Chamber, member enterprises, </a:t>
            </a:r>
            <a:r>
              <a:rPr lang="en-GB" sz="2800" dirty="0">
                <a:solidFill>
                  <a:srgbClr val="002060"/>
                </a:solidFill>
                <a:latin typeface="+mj-lt"/>
              </a:rPr>
              <a:t>Lebanese </a:t>
            </a:r>
            <a:r>
              <a:rPr lang="en-GB" sz="2800" dirty="0" smtClean="0">
                <a:solidFill>
                  <a:srgbClr val="002060"/>
                </a:solidFill>
                <a:latin typeface="+mj-lt"/>
              </a:rPr>
              <a:t>BSOs with focus on youth and women</a:t>
            </a:r>
            <a:endParaRPr lang="fr-FR" sz="2800" dirty="0">
              <a:latin typeface="+mj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357950" y="6286520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2060"/>
                </a:solidFill>
              </a:rPr>
              <a:t>CCIA-BML: </a:t>
            </a:r>
            <a:r>
              <a:rPr lang="fr-FR" sz="1400" dirty="0" err="1" smtClean="0">
                <a:solidFill>
                  <a:srgbClr val="002060"/>
                </a:solidFill>
              </a:rPr>
              <a:t>Experiences</a:t>
            </a:r>
            <a:r>
              <a:rPr lang="fr-FR" sz="1400" dirty="0" smtClean="0">
                <a:solidFill>
                  <a:srgbClr val="002060"/>
                </a:solidFill>
              </a:rPr>
              <a:t> &amp; Prospects </a:t>
            </a:r>
            <a:r>
              <a:rPr lang="fr-FR" sz="1400" dirty="0" err="1" smtClean="0">
                <a:solidFill>
                  <a:srgbClr val="002060"/>
                </a:solidFill>
              </a:rPr>
              <a:t>within</a:t>
            </a:r>
            <a:r>
              <a:rPr lang="fr-FR" sz="1400" dirty="0" smtClean="0">
                <a:solidFill>
                  <a:srgbClr val="002060"/>
                </a:solidFill>
              </a:rPr>
              <a:t> EU Projects</a:t>
            </a:r>
            <a:endParaRPr lang="fr-FR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36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479628"/>
            <a:ext cx="6768752" cy="1800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The 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Chamber of Commerce, Industry </a:t>
            </a:r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&amp;  </a:t>
            </a: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Agriculture</a:t>
            </a:r>
            <a:b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02060"/>
                </a:solidFill>
                <a:cs typeface="Arial" panose="020B0604020202020204" pitchFamily="34" charset="0"/>
              </a:rPr>
              <a:t> of Beirut &amp; Mount </a:t>
            </a:r>
            <a: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Lebanon</a:t>
            </a:r>
            <a:br>
              <a:rPr lang="en-US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US" sz="2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CCIA-BML </a:t>
            </a:r>
            <a:r>
              <a:rPr lang="en-US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en-US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n-US" sz="2000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en-US" sz="20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fr-FR" sz="2000" dirty="0">
              <a:solidFill>
                <a:srgbClr val="954B9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4077071"/>
            <a:ext cx="5429288" cy="13681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 smtClean="0">
                <a:solidFill>
                  <a:srgbClr val="954B96"/>
                </a:solidFill>
                <a:latin typeface="+mj-lt"/>
              </a:rPr>
              <a:t>THANK YOU </a:t>
            </a:r>
            <a:endParaRPr lang="fr-FR" sz="3600" dirty="0">
              <a:solidFill>
                <a:srgbClr val="954B96"/>
              </a:solidFill>
              <a:latin typeface="+mj-lt"/>
            </a:endParaRPr>
          </a:p>
        </p:txBody>
      </p:sp>
      <p:pic>
        <p:nvPicPr>
          <p:cNvPr id="1028" name="Picture 5" descr="Description: High Resolu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52" y="2967204"/>
            <a:ext cx="18288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89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</TotalTime>
  <Words>424</Words>
  <Application>Microsoft Office PowerPoint</Application>
  <PresentationFormat>On-screen Show (4:3)</PresentationFormat>
  <Paragraphs>40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Thème Office</vt:lpstr>
      <vt:lpstr> The Chamber of Commerce, Industry &amp;  Agriculture  of Beirut &amp; Mount Lebanon CCIA-BML   </vt:lpstr>
      <vt:lpstr>CCIA-BML: A Leading Institution at the service of Private business</vt:lpstr>
      <vt:lpstr> Extensive Experience in EU Projects   </vt:lpstr>
      <vt:lpstr>Impact Across Previous Projects</vt:lpstr>
      <vt:lpstr>CCIA-BML Key Strengths</vt:lpstr>
      <vt:lpstr>Expectations within EBSOMED</vt:lpstr>
      <vt:lpstr> The Chamber of Commerce, Industry &amp;  Agriculture  of Beirut &amp; Mount Lebanon CCIA-BML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Admin</dc:creator>
  <cp:lastModifiedBy>CCIABML-HR</cp:lastModifiedBy>
  <cp:revision>52</cp:revision>
  <dcterms:created xsi:type="dcterms:W3CDTF">2018-06-05T07:29:57Z</dcterms:created>
  <dcterms:modified xsi:type="dcterms:W3CDTF">2018-06-25T11:15:04Z</dcterms:modified>
</cp:coreProperties>
</file>