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notesSlides/notesSlide5.xml" ContentType="application/vnd.openxmlformats-officedocument.presentationml.notesSlide+xml"/>
  <Override PartName="/ppt/diagrams/colors4.xml" ContentType="application/vnd.openxmlformats-officedocument.drawingml.diagramColor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Masters/slideMaster5.xml" ContentType="application/vnd.openxmlformats-officedocument.presentationml.slideMaster+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 id="2147483720" r:id="rId5"/>
  </p:sldMasterIdLst>
  <p:notesMasterIdLst>
    <p:notesMasterId r:id="rId20"/>
  </p:notesMasterIdLst>
  <p:sldIdLst>
    <p:sldId id="257" r:id="rId6"/>
    <p:sldId id="307" r:id="rId7"/>
    <p:sldId id="300" r:id="rId8"/>
    <p:sldId id="301" r:id="rId9"/>
    <p:sldId id="303" r:id="rId10"/>
    <p:sldId id="302" r:id="rId11"/>
    <p:sldId id="258" r:id="rId12"/>
    <p:sldId id="294" r:id="rId13"/>
    <p:sldId id="295" r:id="rId14"/>
    <p:sldId id="297" r:id="rId15"/>
    <p:sldId id="304" r:id="rId16"/>
    <p:sldId id="305" r:id="rId17"/>
    <p:sldId id="306" r:id="rId18"/>
    <p:sldId id="296" r:id="rId1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54B96"/>
    <a:srgbClr val="990066"/>
    <a:srgbClr val="4D4D4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971" autoAdjust="0"/>
    <p:restoredTop sz="81714" autoAdjust="0"/>
  </p:normalViewPr>
  <p:slideViewPr>
    <p:cSldViewPr>
      <p:cViewPr>
        <p:scale>
          <a:sx n="60" d="100"/>
          <a:sy n="60" d="100"/>
        </p:scale>
        <p:origin x="-1722"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Feuille_Microsoft_Office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fr-FR"/>
  <c:style val="18"/>
  <c:clrMapOvr bg1="lt1" tx1="dk1" bg2="lt2" tx2="dk2" accent1="accent1" accent2="accent2" accent3="accent3" accent4="accent4" accent5="accent5" accent6="accent6" hlink="hlink" folHlink="folHlink"/>
  <c:chart>
    <c:plotArea>
      <c:layout>
        <c:manualLayout>
          <c:layoutTarget val="inner"/>
          <c:xMode val="edge"/>
          <c:yMode val="edge"/>
          <c:x val="0.14877102167784584"/>
          <c:y val="8.418097982683467E-3"/>
          <c:w val="0.48565689705453496"/>
          <c:h val="0.86063385847387686"/>
        </c:manualLayout>
      </c:layout>
      <c:barChart>
        <c:barDir val="bar"/>
        <c:grouping val="clustered"/>
        <c:ser>
          <c:idx val="0"/>
          <c:order val="0"/>
          <c:tx>
            <c:strRef>
              <c:f>Sheet1!$B$1</c:f>
              <c:strCache>
                <c:ptCount val="1"/>
                <c:pt idx="0">
                  <c:v>%of firms with female participation in ownership in MENA</c:v>
                </c:pt>
              </c:strCache>
            </c:strRef>
          </c:tx>
          <c:cat>
            <c:strRef>
              <c:f>Sheet1!$A$2:$A$7</c:f>
              <c:strCache>
                <c:ptCount val="6"/>
                <c:pt idx="0">
                  <c:v>Egypt</c:v>
                </c:pt>
                <c:pt idx="1">
                  <c:v>Jordan</c:v>
                </c:pt>
                <c:pt idx="2">
                  <c:v>Lebanon</c:v>
                </c:pt>
                <c:pt idx="3">
                  <c:v>Morocco</c:v>
                </c:pt>
                <c:pt idx="4">
                  <c:v>Palestine</c:v>
                </c:pt>
                <c:pt idx="5">
                  <c:v>Tunisia</c:v>
                </c:pt>
              </c:strCache>
            </c:strRef>
          </c:cat>
          <c:val>
            <c:numRef>
              <c:f>Sheet1!$B$2:$B$7</c:f>
              <c:numCache>
                <c:formatCode>General</c:formatCode>
                <c:ptCount val="6"/>
                <c:pt idx="0">
                  <c:v>16.100000000000001</c:v>
                </c:pt>
                <c:pt idx="1">
                  <c:v>15.7</c:v>
                </c:pt>
                <c:pt idx="2">
                  <c:v>43.5</c:v>
                </c:pt>
                <c:pt idx="3">
                  <c:v>31.3</c:v>
                </c:pt>
                <c:pt idx="4">
                  <c:v>12.6</c:v>
                </c:pt>
                <c:pt idx="5">
                  <c:v>49.5</c:v>
                </c:pt>
              </c:numCache>
            </c:numRef>
          </c:val>
        </c:ser>
        <c:ser>
          <c:idx val="1"/>
          <c:order val="1"/>
          <c:tx>
            <c:strRef>
              <c:f>Sheet1!$C$1</c:f>
              <c:strCache>
                <c:ptCount val="1"/>
                <c:pt idx="0">
                  <c:v>%firms having a female top manager</c:v>
                </c:pt>
              </c:strCache>
            </c:strRef>
          </c:tx>
          <c:cat>
            <c:strRef>
              <c:f>Sheet1!$A$2:$A$7</c:f>
              <c:strCache>
                <c:ptCount val="6"/>
                <c:pt idx="0">
                  <c:v>Egypt</c:v>
                </c:pt>
                <c:pt idx="1">
                  <c:v>Jordan</c:v>
                </c:pt>
                <c:pt idx="2">
                  <c:v>Lebanon</c:v>
                </c:pt>
                <c:pt idx="3">
                  <c:v>Morocco</c:v>
                </c:pt>
                <c:pt idx="4">
                  <c:v>Palestine</c:v>
                </c:pt>
                <c:pt idx="5">
                  <c:v>Tunisia</c:v>
                </c:pt>
              </c:strCache>
            </c:strRef>
          </c:cat>
          <c:val>
            <c:numRef>
              <c:f>Sheet1!$C$2:$C$7</c:f>
              <c:numCache>
                <c:formatCode>General</c:formatCode>
                <c:ptCount val="6"/>
                <c:pt idx="0">
                  <c:v>7.1</c:v>
                </c:pt>
                <c:pt idx="1">
                  <c:v>2.4</c:v>
                </c:pt>
                <c:pt idx="2">
                  <c:v>4.4000000000000004</c:v>
                </c:pt>
                <c:pt idx="3">
                  <c:v>4.3</c:v>
                </c:pt>
                <c:pt idx="4">
                  <c:v>1.2</c:v>
                </c:pt>
                <c:pt idx="5">
                  <c:v>8.5</c:v>
                </c:pt>
              </c:numCache>
            </c:numRef>
          </c:val>
        </c:ser>
        <c:axId val="108274816"/>
        <c:axId val="108276352"/>
      </c:barChart>
      <c:catAx>
        <c:axId val="108274816"/>
        <c:scaling>
          <c:orientation val="minMax"/>
        </c:scaling>
        <c:axPos val="l"/>
        <c:numFmt formatCode="General" sourceLinked="1"/>
        <c:tickLblPos val="nextTo"/>
        <c:crossAx val="108276352"/>
        <c:crosses val="autoZero"/>
        <c:auto val="1"/>
        <c:lblAlgn val="ctr"/>
        <c:lblOffset val="100"/>
      </c:catAx>
      <c:valAx>
        <c:axId val="108276352"/>
        <c:scaling>
          <c:orientation val="minMax"/>
        </c:scaling>
        <c:axPos val="b"/>
        <c:majorGridlines/>
        <c:numFmt formatCode="General" sourceLinked="1"/>
        <c:tickLblPos val="nextTo"/>
        <c:crossAx val="108274816"/>
        <c:crosses val="autoZero"/>
        <c:crossBetween val="between"/>
      </c:valAx>
    </c:plotArea>
    <c:legend>
      <c:legendPos val="r"/>
      <c:layout/>
    </c:legend>
    <c:plotVisOnly val="1"/>
    <c:dispBlanksAs val="gap"/>
  </c:chart>
  <c:txPr>
    <a:bodyPr/>
    <a:lstStyle/>
    <a:p>
      <a:pPr>
        <a:defRPr sz="1800"/>
      </a:pPr>
      <a:endParaRPr lang="fr-FR"/>
    </a:p>
  </c:txPr>
  <c:externalData r:id="rId2"/>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270F3E-5A34-2045-AEBD-F84AE77BF621}" type="doc">
      <dgm:prSet loTypeId="urn:microsoft.com/office/officeart/2005/8/layout/radial5" loCatId="relationship" qsTypeId="urn:microsoft.com/office/officeart/2005/8/quickstyle/simple4" qsCatId="simple" csTypeId="urn:microsoft.com/office/officeart/2005/8/colors/colorful4" csCatId="colorful" phldr="1"/>
      <dgm:spPr/>
      <dgm:t>
        <a:bodyPr/>
        <a:lstStyle/>
        <a:p>
          <a:endParaRPr lang="en-US"/>
        </a:p>
      </dgm:t>
    </dgm:pt>
    <dgm:pt modelId="{3C216122-4564-1A4C-84E3-5DB4233851F6}">
      <dgm:prSet phldrT="[Text]" custT="1"/>
      <dgm:spPr>
        <a:solidFill>
          <a:srgbClr val="FFC000"/>
        </a:solidFill>
      </dgm:spPr>
      <dgm:t>
        <a:bodyPr/>
        <a:lstStyle/>
        <a:p>
          <a:r>
            <a:rPr lang="fr-FR" sz="1800" noProof="0" dirty="0" smtClean="0"/>
            <a:t>Les indicateurs de participation économique des femmes </a:t>
          </a:r>
          <a:endParaRPr lang="fr-FR" sz="1800" noProof="0" dirty="0"/>
        </a:p>
      </dgm:t>
    </dgm:pt>
    <dgm:pt modelId="{4434F327-1B34-EC43-839F-6303162EFC57}" type="parTrans" cxnId="{381443AD-5431-1C4C-9578-0891600AE97A}">
      <dgm:prSet/>
      <dgm:spPr/>
      <dgm:t>
        <a:bodyPr/>
        <a:lstStyle/>
        <a:p>
          <a:endParaRPr lang="en-US"/>
        </a:p>
      </dgm:t>
    </dgm:pt>
    <dgm:pt modelId="{8FDD4538-2716-DA4D-B0EA-5CA64C354671}" type="sibTrans" cxnId="{381443AD-5431-1C4C-9578-0891600AE97A}">
      <dgm:prSet/>
      <dgm:spPr/>
      <dgm:t>
        <a:bodyPr/>
        <a:lstStyle/>
        <a:p>
          <a:endParaRPr lang="en-US"/>
        </a:p>
      </dgm:t>
    </dgm:pt>
    <dgm:pt modelId="{4B420705-2AAA-6544-9131-73B014C19E0D}">
      <dgm:prSet phldrT="[Text]" custT="1"/>
      <dgm:spPr>
        <a:solidFill>
          <a:schemeClr val="accent2"/>
        </a:solidFill>
      </dgm:spPr>
      <dgm:t>
        <a:bodyPr/>
        <a:lstStyle/>
        <a:p>
          <a:r>
            <a:rPr lang="fr-FR" sz="1600" noProof="0" dirty="0" smtClean="0"/>
            <a:t>L’utilisation de la propriété </a:t>
          </a:r>
          <a:endParaRPr lang="fr-FR" sz="1600" noProof="0" dirty="0"/>
        </a:p>
      </dgm:t>
    </dgm:pt>
    <dgm:pt modelId="{FFB21F80-41AE-274F-B85A-94E066F3A214}" type="parTrans" cxnId="{098E43CD-3912-AA4C-ACF4-C53777C0E015}">
      <dgm:prSet/>
      <dgm:spPr/>
      <dgm:t>
        <a:bodyPr/>
        <a:lstStyle/>
        <a:p>
          <a:endParaRPr lang="fr-FR" noProof="0" dirty="0"/>
        </a:p>
      </dgm:t>
    </dgm:pt>
    <dgm:pt modelId="{7DE03F5E-8C1F-D54F-BE36-C41180749282}" type="sibTrans" cxnId="{098E43CD-3912-AA4C-ACF4-C53777C0E015}">
      <dgm:prSet/>
      <dgm:spPr/>
      <dgm:t>
        <a:bodyPr/>
        <a:lstStyle/>
        <a:p>
          <a:endParaRPr lang="en-US"/>
        </a:p>
      </dgm:t>
    </dgm:pt>
    <dgm:pt modelId="{4F652D09-4034-7A4E-A312-4A883B65B1F8}">
      <dgm:prSet phldrT="[Text]" custT="1"/>
      <dgm:spPr>
        <a:solidFill>
          <a:schemeClr val="accent2">
            <a:lumMod val="60000"/>
            <a:lumOff val="40000"/>
          </a:schemeClr>
        </a:solidFill>
      </dgm:spPr>
      <dgm:t>
        <a:bodyPr/>
        <a:lstStyle/>
        <a:p>
          <a:r>
            <a:rPr lang="fr-FR" sz="1600" noProof="0" dirty="0" smtClean="0"/>
            <a:t>Fournir des avantages au travail</a:t>
          </a:r>
          <a:endParaRPr lang="fr-FR" sz="1600" noProof="0" dirty="0"/>
        </a:p>
      </dgm:t>
    </dgm:pt>
    <dgm:pt modelId="{C6C1868C-ED8A-D74D-AEEC-8D68BFF85170}" type="parTrans" cxnId="{4A6F0CC1-41DB-E647-B913-BE995B61ED7B}">
      <dgm:prSet/>
      <dgm:spPr/>
      <dgm:t>
        <a:bodyPr/>
        <a:lstStyle/>
        <a:p>
          <a:endParaRPr lang="fr-FR" noProof="0" dirty="0"/>
        </a:p>
      </dgm:t>
    </dgm:pt>
    <dgm:pt modelId="{322C4D14-D093-9A4F-AC69-CE041F1AE9EE}" type="sibTrans" cxnId="{4A6F0CC1-41DB-E647-B913-BE995B61ED7B}">
      <dgm:prSet/>
      <dgm:spPr/>
      <dgm:t>
        <a:bodyPr/>
        <a:lstStyle/>
        <a:p>
          <a:endParaRPr lang="en-US"/>
        </a:p>
      </dgm:t>
    </dgm:pt>
    <dgm:pt modelId="{14D98AA8-31E7-1948-A6D0-367FD5D4CEAA}">
      <dgm:prSet phldrT="[Text]" custT="1"/>
      <dgm:spPr>
        <a:solidFill>
          <a:schemeClr val="tx2"/>
        </a:solidFill>
      </dgm:spPr>
      <dgm:t>
        <a:bodyPr/>
        <a:lstStyle/>
        <a:p>
          <a:r>
            <a:rPr lang="fr-FR" sz="1600" noProof="0" dirty="0" smtClean="0"/>
            <a:t>Protection des femmes de la violence</a:t>
          </a:r>
          <a:endParaRPr lang="fr-FR" sz="1600" noProof="0" dirty="0"/>
        </a:p>
      </dgm:t>
    </dgm:pt>
    <dgm:pt modelId="{F87959E0-100C-D246-9374-BC123CD4EFBC}" type="parTrans" cxnId="{0EA5399E-8CF5-E148-902F-F45D9C998DCD}">
      <dgm:prSet/>
      <dgm:spPr/>
      <dgm:t>
        <a:bodyPr/>
        <a:lstStyle/>
        <a:p>
          <a:endParaRPr lang="fr-FR" noProof="0" dirty="0"/>
        </a:p>
      </dgm:t>
    </dgm:pt>
    <dgm:pt modelId="{2E236212-ABB8-FE41-A637-E1A84CE7F56C}" type="sibTrans" cxnId="{0EA5399E-8CF5-E148-902F-F45D9C998DCD}">
      <dgm:prSet/>
      <dgm:spPr/>
      <dgm:t>
        <a:bodyPr/>
        <a:lstStyle/>
        <a:p>
          <a:endParaRPr lang="en-US"/>
        </a:p>
      </dgm:t>
    </dgm:pt>
    <dgm:pt modelId="{57B66B01-30D2-194E-ADA3-63F610660972}">
      <dgm:prSet phldrT="[Text]" custT="1"/>
      <dgm:spPr/>
      <dgm:t>
        <a:bodyPr/>
        <a:lstStyle/>
        <a:p>
          <a:r>
            <a:rPr lang="fr-FR" sz="1600" noProof="0" dirty="0" smtClean="0"/>
            <a:t>L’accès au crédit</a:t>
          </a:r>
          <a:endParaRPr lang="fr-FR" sz="1600" noProof="0" dirty="0"/>
        </a:p>
      </dgm:t>
    </dgm:pt>
    <dgm:pt modelId="{21D4A8B0-0868-3149-BFC4-D29EDA4A6E73}" type="parTrans" cxnId="{DC9E8075-B66B-9448-A9A2-DF060034C6FF}">
      <dgm:prSet/>
      <dgm:spPr/>
      <dgm:t>
        <a:bodyPr/>
        <a:lstStyle/>
        <a:p>
          <a:endParaRPr lang="fr-FR" noProof="0" dirty="0"/>
        </a:p>
      </dgm:t>
    </dgm:pt>
    <dgm:pt modelId="{FE5DC4A4-8801-8A4F-A491-A056BF03498C}" type="sibTrans" cxnId="{DC9E8075-B66B-9448-A9A2-DF060034C6FF}">
      <dgm:prSet/>
      <dgm:spPr/>
      <dgm:t>
        <a:bodyPr/>
        <a:lstStyle/>
        <a:p>
          <a:endParaRPr lang="en-US"/>
        </a:p>
      </dgm:t>
    </dgm:pt>
    <dgm:pt modelId="{AF1D401A-159D-8A4E-A31B-ED4F1921F25F}">
      <dgm:prSet phldrT="[Text]" custT="1"/>
      <dgm:spPr>
        <a:solidFill>
          <a:schemeClr val="tx2"/>
        </a:solidFill>
      </dgm:spPr>
      <dgm:t>
        <a:bodyPr/>
        <a:lstStyle/>
        <a:p>
          <a:r>
            <a:rPr lang="fr-FR" sz="1600" noProof="0" dirty="0" smtClean="0"/>
            <a:t>L’accès à la justice</a:t>
          </a:r>
          <a:endParaRPr lang="fr-FR" sz="1600" noProof="0" dirty="0"/>
        </a:p>
      </dgm:t>
    </dgm:pt>
    <dgm:pt modelId="{0A0A3C8D-377F-3B4C-A671-BABD8DDC79D9}" type="parTrans" cxnId="{82E324C8-7A1D-CF4B-92F3-D0036DF4F183}">
      <dgm:prSet/>
      <dgm:spPr/>
      <dgm:t>
        <a:bodyPr/>
        <a:lstStyle/>
        <a:p>
          <a:endParaRPr lang="fr-FR" noProof="0" dirty="0"/>
        </a:p>
      </dgm:t>
    </dgm:pt>
    <dgm:pt modelId="{4B1CBE7A-6E16-2F4C-885F-1B53B4348CFB}" type="sibTrans" cxnId="{82E324C8-7A1D-CF4B-92F3-D0036DF4F183}">
      <dgm:prSet/>
      <dgm:spPr/>
      <dgm:t>
        <a:bodyPr/>
        <a:lstStyle/>
        <a:p>
          <a:endParaRPr lang="en-US"/>
        </a:p>
      </dgm:t>
    </dgm:pt>
    <dgm:pt modelId="{E65E4C7F-470F-DB4F-B7BE-1280E340D3F7}">
      <dgm:prSet phldrT="[Text]" custT="1"/>
      <dgm:spPr>
        <a:solidFill>
          <a:schemeClr val="accent6">
            <a:lumMod val="75000"/>
          </a:schemeClr>
        </a:solidFill>
      </dgm:spPr>
      <dgm:t>
        <a:bodyPr/>
        <a:lstStyle/>
        <a:p>
          <a:r>
            <a:rPr lang="fr-FR" sz="1600" noProof="0" dirty="0" smtClean="0"/>
            <a:t>L’accès à l’emploi</a:t>
          </a:r>
          <a:endParaRPr lang="fr-FR" sz="1600" noProof="0" dirty="0"/>
        </a:p>
      </dgm:t>
    </dgm:pt>
    <dgm:pt modelId="{7A1221FD-C25C-4149-AC13-47D25C63FEB4}" type="parTrans" cxnId="{90EFB997-4078-C149-9C22-E6936987DEB2}">
      <dgm:prSet/>
      <dgm:spPr/>
      <dgm:t>
        <a:bodyPr/>
        <a:lstStyle/>
        <a:p>
          <a:endParaRPr lang="fr-FR" noProof="0" dirty="0"/>
        </a:p>
      </dgm:t>
    </dgm:pt>
    <dgm:pt modelId="{5AC352F0-027F-CF42-B4A5-996CD462A49D}" type="sibTrans" cxnId="{90EFB997-4078-C149-9C22-E6936987DEB2}">
      <dgm:prSet/>
      <dgm:spPr/>
      <dgm:t>
        <a:bodyPr/>
        <a:lstStyle/>
        <a:p>
          <a:endParaRPr lang="en-US"/>
        </a:p>
      </dgm:t>
    </dgm:pt>
    <dgm:pt modelId="{B06E6248-8389-B74C-9A2F-733979DDAB99}">
      <dgm:prSet phldrT="[Text]" custT="1"/>
      <dgm:spPr>
        <a:solidFill>
          <a:srgbClr val="C00000"/>
        </a:solidFill>
      </dgm:spPr>
      <dgm:t>
        <a:bodyPr/>
        <a:lstStyle/>
        <a:p>
          <a:r>
            <a:rPr lang="fr-FR" sz="1600" noProof="0" dirty="0" smtClean="0"/>
            <a:t>L’accès aux institutions </a:t>
          </a:r>
          <a:endParaRPr lang="fr-FR" sz="1600" noProof="0" dirty="0"/>
        </a:p>
      </dgm:t>
    </dgm:pt>
    <dgm:pt modelId="{2EB3E218-F518-6743-8416-89CE72429C4E}" type="parTrans" cxnId="{45079C07-C94B-3749-B66F-401BA391B34E}">
      <dgm:prSet/>
      <dgm:spPr/>
      <dgm:t>
        <a:bodyPr/>
        <a:lstStyle/>
        <a:p>
          <a:endParaRPr lang="fr-FR" noProof="0" dirty="0"/>
        </a:p>
      </dgm:t>
    </dgm:pt>
    <dgm:pt modelId="{D2239924-6BA0-C04C-8E3E-62F15B067748}" type="sibTrans" cxnId="{45079C07-C94B-3749-B66F-401BA391B34E}">
      <dgm:prSet/>
      <dgm:spPr/>
      <dgm:t>
        <a:bodyPr/>
        <a:lstStyle/>
        <a:p>
          <a:endParaRPr lang="en-US"/>
        </a:p>
      </dgm:t>
    </dgm:pt>
    <dgm:pt modelId="{5E39517F-6E57-4BD2-B26E-B922DCB968A9}" type="pres">
      <dgm:prSet presAssocID="{8F270F3E-5A34-2045-AEBD-F84AE77BF621}" presName="Name0" presStyleCnt="0">
        <dgm:presLayoutVars>
          <dgm:chMax val="1"/>
          <dgm:dir/>
          <dgm:animLvl val="ctr"/>
          <dgm:resizeHandles val="exact"/>
        </dgm:presLayoutVars>
      </dgm:prSet>
      <dgm:spPr/>
      <dgm:t>
        <a:bodyPr/>
        <a:lstStyle/>
        <a:p>
          <a:endParaRPr lang="en-GB"/>
        </a:p>
      </dgm:t>
    </dgm:pt>
    <dgm:pt modelId="{98F56BF7-BF2E-4ED2-AC7C-6CBB347B6C5C}" type="pres">
      <dgm:prSet presAssocID="{3C216122-4564-1A4C-84E3-5DB4233851F6}" presName="centerShape" presStyleLbl="node0" presStyleIdx="0" presStyleCnt="1" custScaleX="209154" custScaleY="117075"/>
      <dgm:spPr/>
      <dgm:t>
        <a:bodyPr/>
        <a:lstStyle/>
        <a:p>
          <a:endParaRPr lang="en-GB"/>
        </a:p>
      </dgm:t>
    </dgm:pt>
    <dgm:pt modelId="{09A4A184-AE84-485D-87EA-33CFF4D90426}" type="pres">
      <dgm:prSet presAssocID="{FFB21F80-41AE-274F-B85A-94E066F3A214}" presName="parTrans" presStyleLbl="sibTrans2D1" presStyleIdx="0" presStyleCnt="7" custLinFactNeighborX="-68233" custLinFactNeighborY="-4015"/>
      <dgm:spPr/>
      <dgm:t>
        <a:bodyPr/>
        <a:lstStyle/>
        <a:p>
          <a:endParaRPr lang="en-GB"/>
        </a:p>
      </dgm:t>
    </dgm:pt>
    <dgm:pt modelId="{CCD3C9E1-C7F6-4A73-97E2-1D80D3FBD788}" type="pres">
      <dgm:prSet presAssocID="{FFB21F80-41AE-274F-B85A-94E066F3A214}" presName="connectorText" presStyleLbl="sibTrans2D1" presStyleIdx="0" presStyleCnt="7"/>
      <dgm:spPr/>
      <dgm:t>
        <a:bodyPr/>
        <a:lstStyle/>
        <a:p>
          <a:endParaRPr lang="en-GB"/>
        </a:p>
      </dgm:t>
    </dgm:pt>
    <dgm:pt modelId="{DED1AE19-C0EA-45E1-981B-F62BB2EBCA32}" type="pres">
      <dgm:prSet presAssocID="{4B420705-2AAA-6544-9131-73B014C19E0D}" presName="node" presStyleLbl="node1" presStyleIdx="0" presStyleCnt="7" custScaleX="284688" custRadScaleRad="120550" custRadScaleInc="158150">
        <dgm:presLayoutVars>
          <dgm:bulletEnabled val="1"/>
        </dgm:presLayoutVars>
      </dgm:prSet>
      <dgm:spPr/>
      <dgm:t>
        <a:bodyPr/>
        <a:lstStyle/>
        <a:p>
          <a:endParaRPr lang="en-GB"/>
        </a:p>
      </dgm:t>
    </dgm:pt>
    <dgm:pt modelId="{40946154-5565-4230-B3F7-09CA1CF26F9E}" type="pres">
      <dgm:prSet presAssocID="{C6C1868C-ED8A-D74D-AEEC-8D68BFF85170}" presName="parTrans" presStyleLbl="sibTrans2D1" presStyleIdx="1" presStyleCnt="7" custAng="10834143" custFlipVert="1" custFlipHor="1" custScaleX="193588" custScaleY="66684" custLinFactNeighborX="2463" custLinFactNeighborY="-5969"/>
      <dgm:spPr/>
      <dgm:t>
        <a:bodyPr/>
        <a:lstStyle/>
        <a:p>
          <a:endParaRPr lang="en-GB"/>
        </a:p>
      </dgm:t>
    </dgm:pt>
    <dgm:pt modelId="{3F86E8D6-9707-48B1-8700-DE321402B343}" type="pres">
      <dgm:prSet presAssocID="{C6C1868C-ED8A-D74D-AEEC-8D68BFF85170}" presName="connectorText" presStyleLbl="sibTrans2D1" presStyleIdx="1" presStyleCnt="7"/>
      <dgm:spPr/>
      <dgm:t>
        <a:bodyPr/>
        <a:lstStyle/>
        <a:p>
          <a:endParaRPr lang="en-GB"/>
        </a:p>
      </dgm:t>
    </dgm:pt>
    <dgm:pt modelId="{5EF207AF-D406-4F90-911E-C627D34BE686}" type="pres">
      <dgm:prSet presAssocID="{4F652D09-4034-7A4E-A312-4A883B65B1F8}" presName="node" presStyleLbl="node1" presStyleIdx="1" presStyleCnt="7" custScaleX="144757" custScaleY="140613" custRadScaleRad="149036" custRadScaleInc="147787">
        <dgm:presLayoutVars>
          <dgm:bulletEnabled val="1"/>
        </dgm:presLayoutVars>
      </dgm:prSet>
      <dgm:spPr/>
      <dgm:t>
        <a:bodyPr/>
        <a:lstStyle/>
        <a:p>
          <a:endParaRPr lang="en-GB"/>
        </a:p>
      </dgm:t>
    </dgm:pt>
    <dgm:pt modelId="{FE44D8B3-118C-4056-B621-778B821CCB4C}" type="pres">
      <dgm:prSet presAssocID="{F87959E0-100C-D246-9374-BC123CD4EFBC}" presName="parTrans" presStyleLbl="sibTrans2D1" presStyleIdx="2" presStyleCnt="7"/>
      <dgm:spPr/>
      <dgm:t>
        <a:bodyPr/>
        <a:lstStyle/>
        <a:p>
          <a:endParaRPr lang="en-GB"/>
        </a:p>
      </dgm:t>
    </dgm:pt>
    <dgm:pt modelId="{EAF62A87-C48B-4E37-AAF3-ADA00A9F128D}" type="pres">
      <dgm:prSet presAssocID="{F87959E0-100C-D246-9374-BC123CD4EFBC}" presName="connectorText" presStyleLbl="sibTrans2D1" presStyleIdx="2" presStyleCnt="7"/>
      <dgm:spPr/>
      <dgm:t>
        <a:bodyPr/>
        <a:lstStyle/>
        <a:p>
          <a:endParaRPr lang="en-GB"/>
        </a:p>
      </dgm:t>
    </dgm:pt>
    <dgm:pt modelId="{5CE31AEE-F243-4791-997A-E81B040A3595}" type="pres">
      <dgm:prSet presAssocID="{14D98AA8-31E7-1948-A6D0-367FD5D4CEAA}" presName="node" presStyleLbl="node1" presStyleIdx="2" presStyleCnt="7" custScaleX="225846" custScaleY="73268" custRadScaleRad="152944" custRadScaleInc="62007">
        <dgm:presLayoutVars>
          <dgm:bulletEnabled val="1"/>
        </dgm:presLayoutVars>
      </dgm:prSet>
      <dgm:spPr/>
      <dgm:t>
        <a:bodyPr/>
        <a:lstStyle/>
        <a:p>
          <a:endParaRPr lang="en-GB"/>
        </a:p>
      </dgm:t>
    </dgm:pt>
    <dgm:pt modelId="{E78E390A-03D3-4825-B176-78D46DD77EBD}" type="pres">
      <dgm:prSet presAssocID="{21D4A8B0-0868-3149-BFC4-D29EDA4A6E73}" presName="parTrans" presStyleLbl="sibTrans2D1" presStyleIdx="3" presStyleCnt="7"/>
      <dgm:spPr/>
      <dgm:t>
        <a:bodyPr/>
        <a:lstStyle/>
        <a:p>
          <a:endParaRPr lang="en-GB"/>
        </a:p>
      </dgm:t>
    </dgm:pt>
    <dgm:pt modelId="{35F947F5-0667-41C3-85C4-88E26E7D950E}" type="pres">
      <dgm:prSet presAssocID="{21D4A8B0-0868-3149-BFC4-D29EDA4A6E73}" presName="connectorText" presStyleLbl="sibTrans2D1" presStyleIdx="3" presStyleCnt="7"/>
      <dgm:spPr/>
      <dgm:t>
        <a:bodyPr/>
        <a:lstStyle/>
        <a:p>
          <a:endParaRPr lang="en-GB"/>
        </a:p>
      </dgm:t>
    </dgm:pt>
    <dgm:pt modelId="{0686C335-CFB0-4B73-A24A-CB821CDE6E01}" type="pres">
      <dgm:prSet presAssocID="{57B66B01-30D2-194E-ADA3-63F610660972}" presName="node" presStyleLbl="node1" presStyleIdx="3" presStyleCnt="7" custScaleX="161148" custRadScaleRad="96474" custRadScaleInc="84555">
        <dgm:presLayoutVars>
          <dgm:bulletEnabled val="1"/>
        </dgm:presLayoutVars>
      </dgm:prSet>
      <dgm:spPr/>
      <dgm:t>
        <a:bodyPr/>
        <a:lstStyle/>
        <a:p>
          <a:endParaRPr lang="en-GB"/>
        </a:p>
      </dgm:t>
    </dgm:pt>
    <dgm:pt modelId="{A77ECFEF-3B31-4FE0-9502-D84937BF9E4A}" type="pres">
      <dgm:prSet presAssocID="{0A0A3C8D-377F-3B4C-A671-BABD8DDC79D9}" presName="parTrans" presStyleLbl="sibTrans2D1" presStyleIdx="4" presStyleCnt="7"/>
      <dgm:spPr/>
      <dgm:t>
        <a:bodyPr/>
        <a:lstStyle/>
        <a:p>
          <a:endParaRPr lang="en-GB"/>
        </a:p>
      </dgm:t>
    </dgm:pt>
    <dgm:pt modelId="{4C84F20B-62ED-4AF7-86D7-B439BF30AB05}" type="pres">
      <dgm:prSet presAssocID="{0A0A3C8D-377F-3B4C-A671-BABD8DDC79D9}" presName="connectorText" presStyleLbl="sibTrans2D1" presStyleIdx="4" presStyleCnt="7"/>
      <dgm:spPr/>
      <dgm:t>
        <a:bodyPr/>
        <a:lstStyle/>
        <a:p>
          <a:endParaRPr lang="en-GB"/>
        </a:p>
      </dgm:t>
    </dgm:pt>
    <dgm:pt modelId="{2FE87C4B-D93F-4CAE-80F5-DE921841CCD5}" type="pres">
      <dgm:prSet presAssocID="{AF1D401A-159D-8A4E-A31B-ED4F1921F25F}" presName="node" presStyleLbl="node1" presStyleIdx="4" presStyleCnt="7" custScaleX="153275" custScaleY="103128" custRadScaleRad="140939" custRadScaleInc="105618">
        <dgm:presLayoutVars>
          <dgm:bulletEnabled val="1"/>
        </dgm:presLayoutVars>
      </dgm:prSet>
      <dgm:spPr/>
      <dgm:t>
        <a:bodyPr/>
        <a:lstStyle/>
        <a:p>
          <a:endParaRPr lang="en-GB"/>
        </a:p>
      </dgm:t>
    </dgm:pt>
    <dgm:pt modelId="{40C91D07-A079-4E1C-B1BB-A4027F2461F8}" type="pres">
      <dgm:prSet presAssocID="{7A1221FD-C25C-4149-AC13-47D25C63FEB4}" presName="parTrans" presStyleLbl="sibTrans2D1" presStyleIdx="5" presStyleCnt="7"/>
      <dgm:spPr/>
      <dgm:t>
        <a:bodyPr/>
        <a:lstStyle/>
        <a:p>
          <a:endParaRPr lang="en-GB"/>
        </a:p>
      </dgm:t>
    </dgm:pt>
    <dgm:pt modelId="{8D2FECE4-2CE7-44C6-BDC5-B2BA9F5E8C47}" type="pres">
      <dgm:prSet presAssocID="{7A1221FD-C25C-4149-AC13-47D25C63FEB4}" presName="connectorText" presStyleLbl="sibTrans2D1" presStyleIdx="5" presStyleCnt="7"/>
      <dgm:spPr/>
      <dgm:t>
        <a:bodyPr/>
        <a:lstStyle/>
        <a:p>
          <a:endParaRPr lang="en-GB"/>
        </a:p>
      </dgm:t>
    </dgm:pt>
    <dgm:pt modelId="{03C86DDE-48BB-487A-B481-523F59F2C18F}" type="pres">
      <dgm:prSet presAssocID="{E65E4C7F-470F-DB4F-B7BE-1280E340D3F7}" presName="node" presStyleLbl="node1" presStyleIdx="5" presStyleCnt="7" custScaleX="136009" custScaleY="153859" custRadScaleRad="138289" custRadScaleInc="58452">
        <dgm:presLayoutVars>
          <dgm:bulletEnabled val="1"/>
        </dgm:presLayoutVars>
      </dgm:prSet>
      <dgm:spPr/>
      <dgm:t>
        <a:bodyPr/>
        <a:lstStyle/>
        <a:p>
          <a:endParaRPr lang="en-GB"/>
        </a:p>
      </dgm:t>
    </dgm:pt>
    <dgm:pt modelId="{F0641714-DBE3-4683-9D0F-2D7494C14F5E}" type="pres">
      <dgm:prSet presAssocID="{2EB3E218-F518-6743-8416-89CE72429C4E}" presName="parTrans" presStyleLbl="sibTrans2D1" presStyleIdx="6" presStyleCnt="7"/>
      <dgm:spPr/>
      <dgm:t>
        <a:bodyPr/>
        <a:lstStyle/>
        <a:p>
          <a:endParaRPr lang="en-GB"/>
        </a:p>
      </dgm:t>
    </dgm:pt>
    <dgm:pt modelId="{2A39BF9E-571A-48D9-9468-663B28408E26}" type="pres">
      <dgm:prSet presAssocID="{2EB3E218-F518-6743-8416-89CE72429C4E}" presName="connectorText" presStyleLbl="sibTrans2D1" presStyleIdx="6" presStyleCnt="7"/>
      <dgm:spPr/>
      <dgm:t>
        <a:bodyPr/>
        <a:lstStyle/>
        <a:p>
          <a:endParaRPr lang="en-GB"/>
        </a:p>
      </dgm:t>
    </dgm:pt>
    <dgm:pt modelId="{E20BABA3-EC11-4CE0-B073-D209B04E49C4}" type="pres">
      <dgm:prSet presAssocID="{B06E6248-8389-B74C-9A2F-733979DDAB99}" presName="node" presStyleLbl="node1" presStyleIdx="6" presStyleCnt="7" custScaleX="242937" custRadScaleRad="136371" custRadScaleInc="6344">
        <dgm:presLayoutVars>
          <dgm:bulletEnabled val="1"/>
        </dgm:presLayoutVars>
      </dgm:prSet>
      <dgm:spPr/>
      <dgm:t>
        <a:bodyPr/>
        <a:lstStyle/>
        <a:p>
          <a:endParaRPr lang="en-GB"/>
        </a:p>
      </dgm:t>
    </dgm:pt>
  </dgm:ptLst>
  <dgm:cxnLst>
    <dgm:cxn modelId="{6B2B4ED3-A6BA-4AAE-A389-867B4A1047B5}" type="presOf" srcId="{4F652D09-4034-7A4E-A312-4A883B65B1F8}" destId="{5EF207AF-D406-4F90-911E-C627D34BE686}" srcOrd="0" destOrd="0" presId="urn:microsoft.com/office/officeart/2005/8/layout/radial5"/>
    <dgm:cxn modelId="{279E6F7B-6A95-4903-BA7E-4984628405E9}" type="presOf" srcId="{2EB3E218-F518-6743-8416-89CE72429C4E}" destId="{F0641714-DBE3-4683-9D0F-2D7494C14F5E}" srcOrd="0" destOrd="0" presId="urn:microsoft.com/office/officeart/2005/8/layout/radial5"/>
    <dgm:cxn modelId="{90EFB997-4078-C149-9C22-E6936987DEB2}" srcId="{3C216122-4564-1A4C-84E3-5DB4233851F6}" destId="{E65E4C7F-470F-DB4F-B7BE-1280E340D3F7}" srcOrd="5" destOrd="0" parTransId="{7A1221FD-C25C-4149-AC13-47D25C63FEB4}" sibTransId="{5AC352F0-027F-CF42-B4A5-996CD462A49D}"/>
    <dgm:cxn modelId="{6054CB6A-16FF-4409-9EE4-43654FF071D3}" type="presOf" srcId="{14D98AA8-31E7-1948-A6D0-367FD5D4CEAA}" destId="{5CE31AEE-F243-4791-997A-E81B040A3595}" srcOrd="0" destOrd="0" presId="urn:microsoft.com/office/officeart/2005/8/layout/radial5"/>
    <dgm:cxn modelId="{DC9E8075-B66B-9448-A9A2-DF060034C6FF}" srcId="{3C216122-4564-1A4C-84E3-5DB4233851F6}" destId="{57B66B01-30D2-194E-ADA3-63F610660972}" srcOrd="3" destOrd="0" parTransId="{21D4A8B0-0868-3149-BFC4-D29EDA4A6E73}" sibTransId="{FE5DC4A4-8801-8A4F-A491-A056BF03498C}"/>
    <dgm:cxn modelId="{DA2FF71C-171C-47DE-A7A0-AA3BE34454EB}" type="presOf" srcId="{57B66B01-30D2-194E-ADA3-63F610660972}" destId="{0686C335-CFB0-4B73-A24A-CB821CDE6E01}" srcOrd="0" destOrd="0" presId="urn:microsoft.com/office/officeart/2005/8/layout/radial5"/>
    <dgm:cxn modelId="{9B15F4BB-8660-4AE7-8154-0E9177F4B43D}" type="presOf" srcId="{7A1221FD-C25C-4149-AC13-47D25C63FEB4}" destId="{40C91D07-A079-4E1C-B1BB-A4027F2461F8}" srcOrd="0" destOrd="0" presId="urn:microsoft.com/office/officeart/2005/8/layout/radial5"/>
    <dgm:cxn modelId="{098E43CD-3912-AA4C-ACF4-C53777C0E015}" srcId="{3C216122-4564-1A4C-84E3-5DB4233851F6}" destId="{4B420705-2AAA-6544-9131-73B014C19E0D}" srcOrd="0" destOrd="0" parTransId="{FFB21F80-41AE-274F-B85A-94E066F3A214}" sibTransId="{7DE03F5E-8C1F-D54F-BE36-C41180749282}"/>
    <dgm:cxn modelId="{C577E960-05D7-4AE5-9891-55F102FAB7D3}" type="presOf" srcId="{7A1221FD-C25C-4149-AC13-47D25C63FEB4}" destId="{8D2FECE4-2CE7-44C6-BDC5-B2BA9F5E8C47}" srcOrd="1" destOrd="0" presId="urn:microsoft.com/office/officeart/2005/8/layout/radial5"/>
    <dgm:cxn modelId="{45079C07-C94B-3749-B66F-401BA391B34E}" srcId="{3C216122-4564-1A4C-84E3-5DB4233851F6}" destId="{B06E6248-8389-B74C-9A2F-733979DDAB99}" srcOrd="6" destOrd="0" parTransId="{2EB3E218-F518-6743-8416-89CE72429C4E}" sibTransId="{D2239924-6BA0-C04C-8E3E-62F15B067748}"/>
    <dgm:cxn modelId="{381443AD-5431-1C4C-9578-0891600AE97A}" srcId="{8F270F3E-5A34-2045-AEBD-F84AE77BF621}" destId="{3C216122-4564-1A4C-84E3-5DB4233851F6}" srcOrd="0" destOrd="0" parTransId="{4434F327-1B34-EC43-839F-6303162EFC57}" sibTransId="{8FDD4538-2716-DA4D-B0EA-5CA64C354671}"/>
    <dgm:cxn modelId="{2C2AA7B1-1D85-468A-BA99-D71FAA2CFFC8}" type="presOf" srcId="{21D4A8B0-0868-3149-BFC4-D29EDA4A6E73}" destId="{35F947F5-0667-41C3-85C4-88E26E7D950E}" srcOrd="1" destOrd="0" presId="urn:microsoft.com/office/officeart/2005/8/layout/radial5"/>
    <dgm:cxn modelId="{932D6ABF-9A4F-4D1A-9A14-86794489909E}" type="presOf" srcId="{FFB21F80-41AE-274F-B85A-94E066F3A214}" destId="{09A4A184-AE84-485D-87EA-33CFF4D90426}" srcOrd="0" destOrd="0" presId="urn:microsoft.com/office/officeart/2005/8/layout/radial5"/>
    <dgm:cxn modelId="{CDB0125B-082F-467E-B3AC-8498E6026D32}" type="presOf" srcId="{C6C1868C-ED8A-D74D-AEEC-8D68BFF85170}" destId="{40946154-5565-4230-B3F7-09CA1CF26F9E}" srcOrd="0" destOrd="0" presId="urn:microsoft.com/office/officeart/2005/8/layout/radial5"/>
    <dgm:cxn modelId="{E3883C91-0779-456F-A6C8-5ADCCC475A1A}" type="presOf" srcId="{21D4A8B0-0868-3149-BFC4-D29EDA4A6E73}" destId="{E78E390A-03D3-4825-B176-78D46DD77EBD}" srcOrd="0" destOrd="0" presId="urn:microsoft.com/office/officeart/2005/8/layout/radial5"/>
    <dgm:cxn modelId="{D383614F-2CA4-4B73-BEB2-8A51A357FF3F}" type="presOf" srcId="{FFB21F80-41AE-274F-B85A-94E066F3A214}" destId="{CCD3C9E1-C7F6-4A73-97E2-1D80D3FBD788}" srcOrd="1" destOrd="0" presId="urn:microsoft.com/office/officeart/2005/8/layout/radial5"/>
    <dgm:cxn modelId="{CAC57B19-4D93-41FB-8348-97C54840A2D3}" type="presOf" srcId="{3C216122-4564-1A4C-84E3-5DB4233851F6}" destId="{98F56BF7-BF2E-4ED2-AC7C-6CBB347B6C5C}" srcOrd="0" destOrd="0" presId="urn:microsoft.com/office/officeart/2005/8/layout/radial5"/>
    <dgm:cxn modelId="{9D84E4F8-543A-4F76-9E67-5F319FE69299}" type="presOf" srcId="{F87959E0-100C-D246-9374-BC123CD4EFBC}" destId="{EAF62A87-C48B-4E37-AAF3-ADA00A9F128D}" srcOrd="1" destOrd="0" presId="urn:microsoft.com/office/officeart/2005/8/layout/radial5"/>
    <dgm:cxn modelId="{6D0934BF-DED7-47A7-B9D4-A0981B641B43}" type="presOf" srcId="{AF1D401A-159D-8A4E-A31B-ED4F1921F25F}" destId="{2FE87C4B-D93F-4CAE-80F5-DE921841CCD5}" srcOrd="0" destOrd="0" presId="urn:microsoft.com/office/officeart/2005/8/layout/radial5"/>
    <dgm:cxn modelId="{A94F0DFE-B162-4F36-8071-E969788AAEA6}" type="presOf" srcId="{2EB3E218-F518-6743-8416-89CE72429C4E}" destId="{2A39BF9E-571A-48D9-9468-663B28408E26}" srcOrd="1" destOrd="0" presId="urn:microsoft.com/office/officeart/2005/8/layout/radial5"/>
    <dgm:cxn modelId="{AF6B3A28-E601-4B0E-B594-821C2E4BA413}" type="presOf" srcId="{0A0A3C8D-377F-3B4C-A671-BABD8DDC79D9}" destId="{4C84F20B-62ED-4AF7-86D7-B439BF30AB05}" srcOrd="1" destOrd="0" presId="urn:microsoft.com/office/officeart/2005/8/layout/radial5"/>
    <dgm:cxn modelId="{FDA4F984-314F-49C8-AE2C-6D63C0E48E95}" type="presOf" srcId="{C6C1868C-ED8A-D74D-AEEC-8D68BFF85170}" destId="{3F86E8D6-9707-48B1-8700-DE321402B343}" srcOrd="1" destOrd="0" presId="urn:microsoft.com/office/officeart/2005/8/layout/radial5"/>
    <dgm:cxn modelId="{82E324C8-7A1D-CF4B-92F3-D0036DF4F183}" srcId="{3C216122-4564-1A4C-84E3-5DB4233851F6}" destId="{AF1D401A-159D-8A4E-A31B-ED4F1921F25F}" srcOrd="4" destOrd="0" parTransId="{0A0A3C8D-377F-3B4C-A671-BABD8DDC79D9}" sibTransId="{4B1CBE7A-6E16-2F4C-885F-1B53B4348CFB}"/>
    <dgm:cxn modelId="{70E69CF1-A0E0-4F96-B3FD-203A22042F12}" type="presOf" srcId="{4B420705-2AAA-6544-9131-73B014C19E0D}" destId="{DED1AE19-C0EA-45E1-981B-F62BB2EBCA32}" srcOrd="0" destOrd="0" presId="urn:microsoft.com/office/officeart/2005/8/layout/radial5"/>
    <dgm:cxn modelId="{4728017C-AE2E-41EE-8B9B-776A6C272CDC}" type="presOf" srcId="{E65E4C7F-470F-DB4F-B7BE-1280E340D3F7}" destId="{03C86DDE-48BB-487A-B481-523F59F2C18F}" srcOrd="0" destOrd="0" presId="urn:microsoft.com/office/officeart/2005/8/layout/radial5"/>
    <dgm:cxn modelId="{4A6F0CC1-41DB-E647-B913-BE995B61ED7B}" srcId="{3C216122-4564-1A4C-84E3-5DB4233851F6}" destId="{4F652D09-4034-7A4E-A312-4A883B65B1F8}" srcOrd="1" destOrd="0" parTransId="{C6C1868C-ED8A-D74D-AEEC-8D68BFF85170}" sibTransId="{322C4D14-D093-9A4F-AC69-CE041F1AE9EE}"/>
    <dgm:cxn modelId="{514763AD-FD2E-46BD-9C6B-A21ECE278D54}" type="presOf" srcId="{B06E6248-8389-B74C-9A2F-733979DDAB99}" destId="{E20BABA3-EC11-4CE0-B073-D209B04E49C4}" srcOrd="0" destOrd="0" presId="urn:microsoft.com/office/officeart/2005/8/layout/radial5"/>
    <dgm:cxn modelId="{0EA5399E-8CF5-E148-902F-F45D9C998DCD}" srcId="{3C216122-4564-1A4C-84E3-5DB4233851F6}" destId="{14D98AA8-31E7-1948-A6D0-367FD5D4CEAA}" srcOrd="2" destOrd="0" parTransId="{F87959E0-100C-D246-9374-BC123CD4EFBC}" sibTransId="{2E236212-ABB8-FE41-A637-E1A84CE7F56C}"/>
    <dgm:cxn modelId="{726EFC43-77F3-4E8F-AA27-E6AF8C0064B9}" type="presOf" srcId="{0A0A3C8D-377F-3B4C-A671-BABD8DDC79D9}" destId="{A77ECFEF-3B31-4FE0-9502-D84937BF9E4A}" srcOrd="0" destOrd="0" presId="urn:microsoft.com/office/officeart/2005/8/layout/radial5"/>
    <dgm:cxn modelId="{B6BD42C2-E3C2-40E0-9E94-EA1E75205D65}" type="presOf" srcId="{F87959E0-100C-D246-9374-BC123CD4EFBC}" destId="{FE44D8B3-118C-4056-B621-778B821CCB4C}" srcOrd="0" destOrd="0" presId="urn:microsoft.com/office/officeart/2005/8/layout/radial5"/>
    <dgm:cxn modelId="{07E8B224-03F7-4319-A580-03838B7FAB2E}" type="presOf" srcId="{8F270F3E-5A34-2045-AEBD-F84AE77BF621}" destId="{5E39517F-6E57-4BD2-B26E-B922DCB968A9}" srcOrd="0" destOrd="0" presId="urn:microsoft.com/office/officeart/2005/8/layout/radial5"/>
    <dgm:cxn modelId="{232B24C5-41BC-4715-938F-8B0CFFDA7679}" type="presParOf" srcId="{5E39517F-6E57-4BD2-B26E-B922DCB968A9}" destId="{98F56BF7-BF2E-4ED2-AC7C-6CBB347B6C5C}" srcOrd="0" destOrd="0" presId="urn:microsoft.com/office/officeart/2005/8/layout/radial5"/>
    <dgm:cxn modelId="{3F02BAE5-59D2-4AD7-BACB-6FF4490C5555}" type="presParOf" srcId="{5E39517F-6E57-4BD2-B26E-B922DCB968A9}" destId="{09A4A184-AE84-485D-87EA-33CFF4D90426}" srcOrd="1" destOrd="0" presId="urn:microsoft.com/office/officeart/2005/8/layout/radial5"/>
    <dgm:cxn modelId="{561E4B3B-5969-4F82-8CBD-E9EDD1352BE8}" type="presParOf" srcId="{09A4A184-AE84-485D-87EA-33CFF4D90426}" destId="{CCD3C9E1-C7F6-4A73-97E2-1D80D3FBD788}" srcOrd="0" destOrd="0" presId="urn:microsoft.com/office/officeart/2005/8/layout/radial5"/>
    <dgm:cxn modelId="{BEBA0E67-66B3-4498-ABBC-50729BAE4D5C}" type="presParOf" srcId="{5E39517F-6E57-4BD2-B26E-B922DCB968A9}" destId="{DED1AE19-C0EA-45E1-981B-F62BB2EBCA32}" srcOrd="2" destOrd="0" presId="urn:microsoft.com/office/officeart/2005/8/layout/radial5"/>
    <dgm:cxn modelId="{58C992BE-A023-497F-92A7-601F446D88FD}" type="presParOf" srcId="{5E39517F-6E57-4BD2-B26E-B922DCB968A9}" destId="{40946154-5565-4230-B3F7-09CA1CF26F9E}" srcOrd="3" destOrd="0" presId="urn:microsoft.com/office/officeart/2005/8/layout/radial5"/>
    <dgm:cxn modelId="{A494E03E-3423-4777-8CEB-0BBEA0739F10}" type="presParOf" srcId="{40946154-5565-4230-B3F7-09CA1CF26F9E}" destId="{3F86E8D6-9707-48B1-8700-DE321402B343}" srcOrd="0" destOrd="0" presId="urn:microsoft.com/office/officeart/2005/8/layout/radial5"/>
    <dgm:cxn modelId="{1CD40EBD-5CC9-44D1-96C2-FB257369837E}" type="presParOf" srcId="{5E39517F-6E57-4BD2-B26E-B922DCB968A9}" destId="{5EF207AF-D406-4F90-911E-C627D34BE686}" srcOrd="4" destOrd="0" presId="urn:microsoft.com/office/officeart/2005/8/layout/radial5"/>
    <dgm:cxn modelId="{48674F18-3EF4-4ED8-A27F-07683569E095}" type="presParOf" srcId="{5E39517F-6E57-4BD2-B26E-B922DCB968A9}" destId="{FE44D8B3-118C-4056-B621-778B821CCB4C}" srcOrd="5" destOrd="0" presId="urn:microsoft.com/office/officeart/2005/8/layout/radial5"/>
    <dgm:cxn modelId="{7F93DC77-60F1-464E-A178-BA12F7F409A8}" type="presParOf" srcId="{FE44D8B3-118C-4056-B621-778B821CCB4C}" destId="{EAF62A87-C48B-4E37-AAF3-ADA00A9F128D}" srcOrd="0" destOrd="0" presId="urn:microsoft.com/office/officeart/2005/8/layout/radial5"/>
    <dgm:cxn modelId="{A33F0A2B-B5C1-4DD5-8664-0A98A57A5705}" type="presParOf" srcId="{5E39517F-6E57-4BD2-B26E-B922DCB968A9}" destId="{5CE31AEE-F243-4791-997A-E81B040A3595}" srcOrd="6" destOrd="0" presId="urn:microsoft.com/office/officeart/2005/8/layout/radial5"/>
    <dgm:cxn modelId="{85BF8865-6AF6-44E3-9F01-CE43CD0E5672}" type="presParOf" srcId="{5E39517F-6E57-4BD2-B26E-B922DCB968A9}" destId="{E78E390A-03D3-4825-B176-78D46DD77EBD}" srcOrd="7" destOrd="0" presId="urn:microsoft.com/office/officeart/2005/8/layout/radial5"/>
    <dgm:cxn modelId="{31A1B159-68D8-4E1F-9275-DEEB1A1E2858}" type="presParOf" srcId="{E78E390A-03D3-4825-B176-78D46DD77EBD}" destId="{35F947F5-0667-41C3-85C4-88E26E7D950E}" srcOrd="0" destOrd="0" presId="urn:microsoft.com/office/officeart/2005/8/layout/radial5"/>
    <dgm:cxn modelId="{C7831573-8216-413E-98B1-C155FE2CB2C8}" type="presParOf" srcId="{5E39517F-6E57-4BD2-B26E-B922DCB968A9}" destId="{0686C335-CFB0-4B73-A24A-CB821CDE6E01}" srcOrd="8" destOrd="0" presId="urn:microsoft.com/office/officeart/2005/8/layout/radial5"/>
    <dgm:cxn modelId="{2B07596A-B43B-40C8-AAC6-18DA4424A2EF}" type="presParOf" srcId="{5E39517F-6E57-4BD2-B26E-B922DCB968A9}" destId="{A77ECFEF-3B31-4FE0-9502-D84937BF9E4A}" srcOrd="9" destOrd="0" presId="urn:microsoft.com/office/officeart/2005/8/layout/radial5"/>
    <dgm:cxn modelId="{57654999-A52A-4BC8-A7DD-92434D86B7D0}" type="presParOf" srcId="{A77ECFEF-3B31-4FE0-9502-D84937BF9E4A}" destId="{4C84F20B-62ED-4AF7-86D7-B439BF30AB05}" srcOrd="0" destOrd="0" presId="urn:microsoft.com/office/officeart/2005/8/layout/radial5"/>
    <dgm:cxn modelId="{0F8C9570-2428-4C0A-85F7-5267F558A8DB}" type="presParOf" srcId="{5E39517F-6E57-4BD2-B26E-B922DCB968A9}" destId="{2FE87C4B-D93F-4CAE-80F5-DE921841CCD5}" srcOrd="10" destOrd="0" presId="urn:microsoft.com/office/officeart/2005/8/layout/radial5"/>
    <dgm:cxn modelId="{9488B350-FA56-4699-BE4B-106DE69B1255}" type="presParOf" srcId="{5E39517F-6E57-4BD2-B26E-B922DCB968A9}" destId="{40C91D07-A079-4E1C-B1BB-A4027F2461F8}" srcOrd="11" destOrd="0" presId="urn:microsoft.com/office/officeart/2005/8/layout/radial5"/>
    <dgm:cxn modelId="{B8A48926-580E-4BB0-9AC8-F409CB48DF27}" type="presParOf" srcId="{40C91D07-A079-4E1C-B1BB-A4027F2461F8}" destId="{8D2FECE4-2CE7-44C6-BDC5-B2BA9F5E8C47}" srcOrd="0" destOrd="0" presId="urn:microsoft.com/office/officeart/2005/8/layout/radial5"/>
    <dgm:cxn modelId="{2F540561-A4C3-4DC8-AC4C-A467825F7EF9}" type="presParOf" srcId="{5E39517F-6E57-4BD2-B26E-B922DCB968A9}" destId="{03C86DDE-48BB-487A-B481-523F59F2C18F}" srcOrd="12" destOrd="0" presId="urn:microsoft.com/office/officeart/2005/8/layout/radial5"/>
    <dgm:cxn modelId="{CB461B09-979F-4EEB-AEC8-C53519E0EF59}" type="presParOf" srcId="{5E39517F-6E57-4BD2-B26E-B922DCB968A9}" destId="{F0641714-DBE3-4683-9D0F-2D7494C14F5E}" srcOrd="13" destOrd="0" presId="urn:microsoft.com/office/officeart/2005/8/layout/radial5"/>
    <dgm:cxn modelId="{71ED57E2-D8DB-4E2A-9E39-6E3ED7901537}" type="presParOf" srcId="{F0641714-DBE3-4683-9D0F-2D7494C14F5E}" destId="{2A39BF9E-571A-48D9-9468-663B28408E26}" srcOrd="0" destOrd="0" presId="urn:microsoft.com/office/officeart/2005/8/layout/radial5"/>
    <dgm:cxn modelId="{27F7FA55-F992-4618-B93F-6554E9CBD9E9}" type="presParOf" srcId="{5E39517F-6E57-4BD2-B26E-B922DCB968A9}" destId="{E20BABA3-EC11-4CE0-B073-D209B04E49C4}" srcOrd="14" destOrd="0" presId="urn:microsoft.com/office/officeart/2005/8/layout/radial5"/>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DF7EDC-9A98-47D4-830D-F0BD7CC051E3}" type="doc">
      <dgm:prSet loTypeId="urn:microsoft.com/office/officeart/2005/8/layout/cycle3" loCatId="cycle" qsTypeId="urn:microsoft.com/office/officeart/2005/8/quickstyle/simple1" qsCatId="simple" csTypeId="urn:microsoft.com/office/officeart/2005/8/colors/colorful4" csCatId="colorful" phldr="1"/>
      <dgm:spPr/>
      <dgm:t>
        <a:bodyPr/>
        <a:lstStyle/>
        <a:p>
          <a:endParaRPr lang="fr-FR"/>
        </a:p>
      </dgm:t>
    </dgm:pt>
    <dgm:pt modelId="{919DE44F-9628-48AA-ADC4-3ABE56E144A5}">
      <dgm:prSet phldrT="[Texte]"/>
      <dgm:spPr/>
      <dgm:t>
        <a:bodyPr/>
        <a:lstStyle/>
        <a:p>
          <a:pPr rtl="0"/>
          <a:r>
            <a:rPr lang="en-US" dirty="0" smtClean="0"/>
            <a:t>Access to new markets</a:t>
          </a:r>
          <a:endParaRPr lang="fr-FR" dirty="0"/>
        </a:p>
      </dgm:t>
    </dgm:pt>
    <dgm:pt modelId="{D6C1258B-B68C-4F00-A549-EA242F239716}" type="parTrans" cxnId="{B7B32EDF-FAA9-4489-8354-58C2A05FEA45}">
      <dgm:prSet/>
      <dgm:spPr/>
      <dgm:t>
        <a:bodyPr/>
        <a:lstStyle/>
        <a:p>
          <a:endParaRPr lang="fr-FR"/>
        </a:p>
      </dgm:t>
    </dgm:pt>
    <dgm:pt modelId="{FA5AF72A-328F-43D4-9F5C-97D090B7441F}" type="sibTrans" cxnId="{B7B32EDF-FAA9-4489-8354-58C2A05FEA45}">
      <dgm:prSet/>
      <dgm:spPr/>
      <dgm:t>
        <a:bodyPr/>
        <a:lstStyle/>
        <a:p>
          <a:endParaRPr lang="fr-FR"/>
        </a:p>
      </dgm:t>
    </dgm:pt>
    <dgm:pt modelId="{9A0EA5A0-C8DA-44D4-A95F-37BED8AD3A00}">
      <dgm:prSet phldrT="[Texte]"/>
      <dgm:spPr/>
      <dgm:t>
        <a:bodyPr/>
        <a:lstStyle/>
        <a:p>
          <a:r>
            <a:rPr lang="en-US" dirty="0" smtClean="0"/>
            <a:t>Access to credit and finance </a:t>
          </a:r>
          <a:endParaRPr lang="fr-FR" dirty="0"/>
        </a:p>
      </dgm:t>
    </dgm:pt>
    <dgm:pt modelId="{A620592B-16AE-4B60-A147-A9E607A0B011}" type="parTrans" cxnId="{ACD5E4AE-7A11-426E-9B16-B0AD598645E5}">
      <dgm:prSet/>
      <dgm:spPr/>
      <dgm:t>
        <a:bodyPr/>
        <a:lstStyle/>
        <a:p>
          <a:endParaRPr lang="fr-FR"/>
        </a:p>
      </dgm:t>
    </dgm:pt>
    <dgm:pt modelId="{69C562E2-D0CF-46BF-B97A-A3200B184DAA}" type="sibTrans" cxnId="{ACD5E4AE-7A11-426E-9B16-B0AD598645E5}">
      <dgm:prSet/>
      <dgm:spPr/>
      <dgm:t>
        <a:bodyPr/>
        <a:lstStyle/>
        <a:p>
          <a:endParaRPr lang="fr-FR"/>
        </a:p>
      </dgm:t>
    </dgm:pt>
    <dgm:pt modelId="{948A6664-3334-4148-89AC-608EF66CAA95}">
      <dgm:prSet phldrT="[Texte]"/>
      <dgm:spPr/>
      <dgm:t>
        <a:bodyPr/>
        <a:lstStyle/>
        <a:p>
          <a:r>
            <a:rPr lang="en-US" dirty="0" smtClean="0"/>
            <a:t>Access to BDS &amp; </a:t>
          </a:r>
          <a:r>
            <a:rPr lang="en-GB" dirty="0" smtClean="0"/>
            <a:t>managerial </a:t>
          </a:r>
          <a:r>
            <a:rPr lang="en-US" dirty="0" smtClean="0"/>
            <a:t>training</a:t>
          </a:r>
          <a:endParaRPr lang="fr-FR" dirty="0"/>
        </a:p>
      </dgm:t>
    </dgm:pt>
    <dgm:pt modelId="{91D55F69-727D-4291-B93C-51B6AC9ED806}" type="parTrans" cxnId="{AB98746E-AEB2-49B5-BD86-4151D357F001}">
      <dgm:prSet/>
      <dgm:spPr/>
      <dgm:t>
        <a:bodyPr/>
        <a:lstStyle/>
        <a:p>
          <a:endParaRPr lang="fr-FR"/>
        </a:p>
      </dgm:t>
    </dgm:pt>
    <dgm:pt modelId="{8D32C367-D67B-4F14-9E73-F2426677C9D0}" type="sibTrans" cxnId="{AB98746E-AEB2-49B5-BD86-4151D357F001}">
      <dgm:prSet/>
      <dgm:spPr/>
      <dgm:t>
        <a:bodyPr/>
        <a:lstStyle/>
        <a:p>
          <a:endParaRPr lang="fr-FR"/>
        </a:p>
      </dgm:t>
    </dgm:pt>
    <dgm:pt modelId="{F53FEC90-25B6-40DE-BC9F-ED905EFAF9A8}">
      <dgm:prSet phldrT="[Texte]"/>
      <dgm:spPr/>
      <dgm:t>
        <a:bodyPr/>
        <a:lstStyle/>
        <a:p>
          <a:r>
            <a:rPr lang="en-US" dirty="0" smtClean="0"/>
            <a:t>Business regulations and tax incentives</a:t>
          </a:r>
          <a:endParaRPr lang="fr-FR" dirty="0"/>
        </a:p>
      </dgm:t>
    </dgm:pt>
    <dgm:pt modelId="{69DB28E1-28EF-4BD2-91AA-5631CF71192B}" type="parTrans" cxnId="{83C9B4D0-749B-4E02-85B1-B897C4822713}">
      <dgm:prSet/>
      <dgm:spPr/>
      <dgm:t>
        <a:bodyPr/>
        <a:lstStyle/>
        <a:p>
          <a:endParaRPr lang="fr-FR"/>
        </a:p>
      </dgm:t>
    </dgm:pt>
    <dgm:pt modelId="{B9B4E4DE-A1C1-49FA-8788-20A39855550C}" type="sibTrans" cxnId="{83C9B4D0-749B-4E02-85B1-B897C4822713}">
      <dgm:prSet/>
      <dgm:spPr/>
      <dgm:t>
        <a:bodyPr/>
        <a:lstStyle/>
        <a:p>
          <a:endParaRPr lang="fr-FR"/>
        </a:p>
      </dgm:t>
    </dgm:pt>
    <dgm:pt modelId="{DA1F8E1B-D01A-439A-B44A-FB1A64DC03D0}">
      <dgm:prSet phldrT="[Texte]"/>
      <dgm:spPr/>
      <dgm:t>
        <a:bodyPr/>
        <a:lstStyle/>
        <a:p>
          <a:r>
            <a:rPr lang="en-US" dirty="0" smtClean="0"/>
            <a:t>Political and security conditions</a:t>
          </a:r>
          <a:endParaRPr lang="fr-FR" dirty="0"/>
        </a:p>
      </dgm:t>
    </dgm:pt>
    <dgm:pt modelId="{A4C5408A-ED86-4660-8E53-6437A78CC64B}" type="parTrans" cxnId="{CD72AE2E-FD5D-4FAC-A7C4-CBE8E7B0671E}">
      <dgm:prSet/>
      <dgm:spPr/>
      <dgm:t>
        <a:bodyPr/>
        <a:lstStyle/>
        <a:p>
          <a:endParaRPr lang="fr-FR"/>
        </a:p>
      </dgm:t>
    </dgm:pt>
    <dgm:pt modelId="{511F6EDA-7149-42E8-9F5C-913A09E0EDBE}" type="sibTrans" cxnId="{CD72AE2E-FD5D-4FAC-A7C4-CBE8E7B0671E}">
      <dgm:prSet/>
      <dgm:spPr/>
      <dgm:t>
        <a:bodyPr/>
        <a:lstStyle/>
        <a:p>
          <a:endParaRPr lang="fr-FR"/>
        </a:p>
      </dgm:t>
    </dgm:pt>
    <dgm:pt modelId="{A744C672-25D0-4BDC-B3CF-6812975D758E}">
      <dgm:prSet/>
      <dgm:spPr/>
      <dgm:t>
        <a:bodyPr/>
        <a:lstStyle/>
        <a:p>
          <a:r>
            <a:rPr lang="en-US" dirty="0" smtClean="0"/>
            <a:t>Being taken seriously as a business owner</a:t>
          </a:r>
          <a:endParaRPr lang="fr-FR" dirty="0"/>
        </a:p>
      </dgm:t>
    </dgm:pt>
    <dgm:pt modelId="{7118E02B-9504-4B16-A147-0E6FA2BA46E1}" type="parTrans" cxnId="{B450874E-AD19-43BD-86D9-5C71BA9E1CFC}">
      <dgm:prSet/>
      <dgm:spPr/>
      <dgm:t>
        <a:bodyPr/>
        <a:lstStyle/>
        <a:p>
          <a:endParaRPr lang="fr-FR"/>
        </a:p>
      </dgm:t>
    </dgm:pt>
    <dgm:pt modelId="{169BC1EA-B0DC-4C8F-B632-4ED387400003}" type="sibTrans" cxnId="{B450874E-AD19-43BD-86D9-5C71BA9E1CFC}">
      <dgm:prSet/>
      <dgm:spPr/>
      <dgm:t>
        <a:bodyPr/>
        <a:lstStyle/>
        <a:p>
          <a:endParaRPr lang="fr-FR"/>
        </a:p>
      </dgm:t>
    </dgm:pt>
    <dgm:pt modelId="{76586B5A-9B3E-4CA9-ADD2-6E295D1FFC42}">
      <dgm:prSet/>
      <dgm:spPr/>
      <dgm:t>
        <a:bodyPr/>
        <a:lstStyle/>
        <a:p>
          <a:r>
            <a:rPr lang="en-US" dirty="0" smtClean="0"/>
            <a:t>Balancing between work and family life</a:t>
          </a:r>
          <a:endParaRPr lang="fr-FR" dirty="0"/>
        </a:p>
      </dgm:t>
    </dgm:pt>
    <dgm:pt modelId="{E4054707-030D-4092-8673-75A3903D4C59}" type="parTrans" cxnId="{FFBA0D0B-843E-459D-8866-15990C42B6DC}">
      <dgm:prSet/>
      <dgm:spPr/>
      <dgm:t>
        <a:bodyPr/>
        <a:lstStyle/>
        <a:p>
          <a:endParaRPr lang="fr-FR"/>
        </a:p>
      </dgm:t>
    </dgm:pt>
    <dgm:pt modelId="{EE044CB3-ADF6-47CE-BB74-22040B03AD59}" type="sibTrans" cxnId="{FFBA0D0B-843E-459D-8866-15990C42B6DC}">
      <dgm:prSet/>
      <dgm:spPr/>
      <dgm:t>
        <a:bodyPr/>
        <a:lstStyle/>
        <a:p>
          <a:endParaRPr lang="fr-FR"/>
        </a:p>
      </dgm:t>
    </dgm:pt>
    <dgm:pt modelId="{740D7F39-BD37-433D-858D-A6BA02A5778F}" type="pres">
      <dgm:prSet presAssocID="{32DF7EDC-9A98-47D4-830D-F0BD7CC051E3}" presName="Name0" presStyleCnt="0">
        <dgm:presLayoutVars>
          <dgm:dir/>
          <dgm:resizeHandles val="exact"/>
        </dgm:presLayoutVars>
      </dgm:prSet>
      <dgm:spPr/>
      <dgm:t>
        <a:bodyPr/>
        <a:lstStyle/>
        <a:p>
          <a:endParaRPr lang="fr-FR"/>
        </a:p>
      </dgm:t>
    </dgm:pt>
    <dgm:pt modelId="{F43C87B6-2D4F-44A2-A9CA-308AF72043B9}" type="pres">
      <dgm:prSet presAssocID="{32DF7EDC-9A98-47D4-830D-F0BD7CC051E3}" presName="cycle" presStyleCnt="0"/>
      <dgm:spPr/>
    </dgm:pt>
    <dgm:pt modelId="{7A031687-DDBB-4C7C-A4C3-63D93D7E153F}" type="pres">
      <dgm:prSet presAssocID="{919DE44F-9628-48AA-ADC4-3ABE56E144A5}" presName="nodeFirstNode" presStyleLbl="node1" presStyleIdx="0" presStyleCnt="7">
        <dgm:presLayoutVars>
          <dgm:bulletEnabled val="1"/>
        </dgm:presLayoutVars>
      </dgm:prSet>
      <dgm:spPr/>
      <dgm:t>
        <a:bodyPr/>
        <a:lstStyle/>
        <a:p>
          <a:endParaRPr lang="fr-FR"/>
        </a:p>
      </dgm:t>
    </dgm:pt>
    <dgm:pt modelId="{C5449B4D-18F7-4357-A074-1DF4E8AEA698}" type="pres">
      <dgm:prSet presAssocID="{FA5AF72A-328F-43D4-9F5C-97D090B7441F}" presName="sibTransFirstNode" presStyleLbl="bgShp" presStyleIdx="0" presStyleCnt="1"/>
      <dgm:spPr/>
      <dgm:t>
        <a:bodyPr/>
        <a:lstStyle/>
        <a:p>
          <a:endParaRPr lang="fr-FR"/>
        </a:p>
      </dgm:t>
    </dgm:pt>
    <dgm:pt modelId="{7EC635C3-A4EF-4052-9B36-5E90FDCA1F72}" type="pres">
      <dgm:prSet presAssocID="{9A0EA5A0-C8DA-44D4-A95F-37BED8AD3A00}" presName="nodeFollowingNodes" presStyleLbl="node1" presStyleIdx="1" presStyleCnt="7">
        <dgm:presLayoutVars>
          <dgm:bulletEnabled val="1"/>
        </dgm:presLayoutVars>
      </dgm:prSet>
      <dgm:spPr/>
      <dgm:t>
        <a:bodyPr/>
        <a:lstStyle/>
        <a:p>
          <a:endParaRPr lang="fr-FR"/>
        </a:p>
      </dgm:t>
    </dgm:pt>
    <dgm:pt modelId="{646F1DA7-52B0-4BE9-ABCE-5FE7A33508A5}" type="pres">
      <dgm:prSet presAssocID="{948A6664-3334-4148-89AC-608EF66CAA95}" presName="nodeFollowingNodes" presStyleLbl="node1" presStyleIdx="2" presStyleCnt="7">
        <dgm:presLayoutVars>
          <dgm:bulletEnabled val="1"/>
        </dgm:presLayoutVars>
      </dgm:prSet>
      <dgm:spPr/>
      <dgm:t>
        <a:bodyPr/>
        <a:lstStyle/>
        <a:p>
          <a:endParaRPr lang="fr-FR"/>
        </a:p>
      </dgm:t>
    </dgm:pt>
    <dgm:pt modelId="{1A626576-68B1-4406-AD2E-A81251F84F22}" type="pres">
      <dgm:prSet presAssocID="{F53FEC90-25B6-40DE-BC9F-ED905EFAF9A8}" presName="nodeFollowingNodes" presStyleLbl="node1" presStyleIdx="3" presStyleCnt="7">
        <dgm:presLayoutVars>
          <dgm:bulletEnabled val="1"/>
        </dgm:presLayoutVars>
      </dgm:prSet>
      <dgm:spPr/>
      <dgm:t>
        <a:bodyPr/>
        <a:lstStyle/>
        <a:p>
          <a:endParaRPr lang="fr-FR"/>
        </a:p>
      </dgm:t>
    </dgm:pt>
    <dgm:pt modelId="{1D32C9FD-9EE6-49B3-88B2-1EEBC85784C9}" type="pres">
      <dgm:prSet presAssocID="{A744C672-25D0-4BDC-B3CF-6812975D758E}" presName="nodeFollowingNodes" presStyleLbl="node1" presStyleIdx="4" presStyleCnt="7">
        <dgm:presLayoutVars>
          <dgm:bulletEnabled val="1"/>
        </dgm:presLayoutVars>
      </dgm:prSet>
      <dgm:spPr/>
      <dgm:t>
        <a:bodyPr/>
        <a:lstStyle/>
        <a:p>
          <a:endParaRPr lang="fr-FR"/>
        </a:p>
      </dgm:t>
    </dgm:pt>
    <dgm:pt modelId="{1C717196-6140-4A46-BA9B-4E952D90B1B9}" type="pres">
      <dgm:prSet presAssocID="{76586B5A-9B3E-4CA9-ADD2-6E295D1FFC42}" presName="nodeFollowingNodes" presStyleLbl="node1" presStyleIdx="5" presStyleCnt="7">
        <dgm:presLayoutVars>
          <dgm:bulletEnabled val="1"/>
        </dgm:presLayoutVars>
      </dgm:prSet>
      <dgm:spPr/>
      <dgm:t>
        <a:bodyPr/>
        <a:lstStyle/>
        <a:p>
          <a:endParaRPr lang="fr-FR"/>
        </a:p>
      </dgm:t>
    </dgm:pt>
    <dgm:pt modelId="{C16FA7E6-4559-40FE-BF32-71647249ADC0}" type="pres">
      <dgm:prSet presAssocID="{DA1F8E1B-D01A-439A-B44A-FB1A64DC03D0}" presName="nodeFollowingNodes" presStyleLbl="node1" presStyleIdx="6" presStyleCnt="7">
        <dgm:presLayoutVars>
          <dgm:bulletEnabled val="1"/>
        </dgm:presLayoutVars>
      </dgm:prSet>
      <dgm:spPr/>
      <dgm:t>
        <a:bodyPr/>
        <a:lstStyle/>
        <a:p>
          <a:endParaRPr lang="fr-FR"/>
        </a:p>
      </dgm:t>
    </dgm:pt>
  </dgm:ptLst>
  <dgm:cxnLst>
    <dgm:cxn modelId="{B450874E-AD19-43BD-86D9-5C71BA9E1CFC}" srcId="{32DF7EDC-9A98-47D4-830D-F0BD7CC051E3}" destId="{A744C672-25D0-4BDC-B3CF-6812975D758E}" srcOrd="4" destOrd="0" parTransId="{7118E02B-9504-4B16-A147-0E6FA2BA46E1}" sibTransId="{169BC1EA-B0DC-4C8F-B632-4ED387400003}"/>
    <dgm:cxn modelId="{198594F8-7450-40F6-A4CB-4B524A4E24AB}" type="presOf" srcId="{DA1F8E1B-D01A-439A-B44A-FB1A64DC03D0}" destId="{C16FA7E6-4559-40FE-BF32-71647249ADC0}" srcOrd="0" destOrd="0" presId="urn:microsoft.com/office/officeart/2005/8/layout/cycle3"/>
    <dgm:cxn modelId="{C914EC17-FAFF-4DC2-8A98-AE004C882DCF}" type="presOf" srcId="{919DE44F-9628-48AA-ADC4-3ABE56E144A5}" destId="{7A031687-DDBB-4C7C-A4C3-63D93D7E153F}" srcOrd="0" destOrd="0" presId="urn:microsoft.com/office/officeart/2005/8/layout/cycle3"/>
    <dgm:cxn modelId="{83C9B4D0-749B-4E02-85B1-B897C4822713}" srcId="{32DF7EDC-9A98-47D4-830D-F0BD7CC051E3}" destId="{F53FEC90-25B6-40DE-BC9F-ED905EFAF9A8}" srcOrd="3" destOrd="0" parTransId="{69DB28E1-28EF-4BD2-91AA-5631CF71192B}" sibTransId="{B9B4E4DE-A1C1-49FA-8788-20A39855550C}"/>
    <dgm:cxn modelId="{A74EF679-4DE4-4289-9A4C-4A6CD1AF296D}" type="presOf" srcId="{948A6664-3334-4148-89AC-608EF66CAA95}" destId="{646F1DA7-52B0-4BE9-ABCE-5FE7A33508A5}" srcOrd="0" destOrd="0" presId="urn:microsoft.com/office/officeart/2005/8/layout/cycle3"/>
    <dgm:cxn modelId="{AB98746E-AEB2-49B5-BD86-4151D357F001}" srcId="{32DF7EDC-9A98-47D4-830D-F0BD7CC051E3}" destId="{948A6664-3334-4148-89AC-608EF66CAA95}" srcOrd="2" destOrd="0" parTransId="{91D55F69-727D-4291-B93C-51B6AC9ED806}" sibTransId="{8D32C367-D67B-4F14-9E73-F2426677C9D0}"/>
    <dgm:cxn modelId="{ACD5E4AE-7A11-426E-9B16-B0AD598645E5}" srcId="{32DF7EDC-9A98-47D4-830D-F0BD7CC051E3}" destId="{9A0EA5A0-C8DA-44D4-A95F-37BED8AD3A00}" srcOrd="1" destOrd="0" parTransId="{A620592B-16AE-4B60-A147-A9E607A0B011}" sibTransId="{69C562E2-D0CF-46BF-B97A-A3200B184DAA}"/>
    <dgm:cxn modelId="{C1B6C7C3-18F8-4D3C-8225-8CB939EABECB}" type="presOf" srcId="{F53FEC90-25B6-40DE-BC9F-ED905EFAF9A8}" destId="{1A626576-68B1-4406-AD2E-A81251F84F22}" srcOrd="0" destOrd="0" presId="urn:microsoft.com/office/officeart/2005/8/layout/cycle3"/>
    <dgm:cxn modelId="{60F8BDFA-5F46-4D00-A600-9504876BB138}" type="presOf" srcId="{76586B5A-9B3E-4CA9-ADD2-6E295D1FFC42}" destId="{1C717196-6140-4A46-BA9B-4E952D90B1B9}" srcOrd="0" destOrd="0" presId="urn:microsoft.com/office/officeart/2005/8/layout/cycle3"/>
    <dgm:cxn modelId="{7316CEED-6B5E-489A-B8F3-050FD498E6B0}" type="presOf" srcId="{FA5AF72A-328F-43D4-9F5C-97D090B7441F}" destId="{C5449B4D-18F7-4357-A074-1DF4E8AEA698}" srcOrd="0" destOrd="0" presId="urn:microsoft.com/office/officeart/2005/8/layout/cycle3"/>
    <dgm:cxn modelId="{FFBA0D0B-843E-459D-8866-15990C42B6DC}" srcId="{32DF7EDC-9A98-47D4-830D-F0BD7CC051E3}" destId="{76586B5A-9B3E-4CA9-ADD2-6E295D1FFC42}" srcOrd="5" destOrd="0" parTransId="{E4054707-030D-4092-8673-75A3903D4C59}" sibTransId="{EE044CB3-ADF6-47CE-BB74-22040B03AD59}"/>
    <dgm:cxn modelId="{CD72AE2E-FD5D-4FAC-A7C4-CBE8E7B0671E}" srcId="{32DF7EDC-9A98-47D4-830D-F0BD7CC051E3}" destId="{DA1F8E1B-D01A-439A-B44A-FB1A64DC03D0}" srcOrd="6" destOrd="0" parTransId="{A4C5408A-ED86-4660-8E53-6437A78CC64B}" sibTransId="{511F6EDA-7149-42E8-9F5C-913A09E0EDBE}"/>
    <dgm:cxn modelId="{B7B32EDF-FAA9-4489-8354-58C2A05FEA45}" srcId="{32DF7EDC-9A98-47D4-830D-F0BD7CC051E3}" destId="{919DE44F-9628-48AA-ADC4-3ABE56E144A5}" srcOrd="0" destOrd="0" parTransId="{D6C1258B-B68C-4F00-A549-EA242F239716}" sibTransId="{FA5AF72A-328F-43D4-9F5C-97D090B7441F}"/>
    <dgm:cxn modelId="{FDFA4189-6A63-4046-BA9C-811D94D5132B}" type="presOf" srcId="{A744C672-25D0-4BDC-B3CF-6812975D758E}" destId="{1D32C9FD-9EE6-49B3-88B2-1EEBC85784C9}" srcOrd="0" destOrd="0" presId="urn:microsoft.com/office/officeart/2005/8/layout/cycle3"/>
    <dgm:cxn modelId="{53499086-3680-45C7-A946-5977314A6E04}" type="presOf" srcId="{9A0EA5A0-C8DA-44D4-A95F-37BED8AD3A00}" destId="{7EC635C3-A4EF-4052-9B36-5E90FDCA1F72}" srcOrd="0" destOrd="0" presId="urn:microsoft.com/office/officeart/2005/8/layout/cycle3"/>
    <dgm:cxn modelId="{2826BC9A-C1C4-4DB9-8127-4C42B12B2D77}" type="presOf" srcId="{32DF7EDC-9A98-47D4-830D-F0BD7CC051E3}" destId="{740D7F39-BD37-433D-858D-A6BA02A5778F}" srcOrd="0" destOrd="0" presId="urn:microsoft.com/office/officeart/2005/8/layout/cycle3"/>
    <dgm:cxn modelId="{52650BF9-6B81-4F58-B9E7-3ACE71E435D0}" type="presParOf" srcId="{740D7F39-BD37-433D-858D-A6BA02A5778F}" destId="{F43C87B6-2D4F-44A2-A9CA-308AF72043B9}" srcOrd="0" destOrd="0" presId="urn:microsoft.com/office/officeart/2005/8/layout/cycle3"/>
    <dgm:cxn modelId="{6A9285E2-F1C3-44C8-B169-732ABF5E02A4}" type="presParOf" srcId="{F43C87B6-2D4F-44A2-A9CA-308AF72043B9}" destId="{7A031687-DDBB-4C7C-A4C3-63D93D7E153F}" srcOrd="0" destOrd="0" presId="urn:microsoft.com/office/officeart/2005/8/layout/cycle3"/>
    <dgm:cxn modelId="{B882690B-D57B-4630-851F-F89E367A9B68}" type="presParOf" srcId="{F43C87B6-2D4F-44A2-A9CA-308AF72043B9}" destId="{C5449B4D-18F7-4357-A074-1DF4E8AEA698}" srcOrd="1" destOrd="0" presId="urn:microsoft.com/office/officeart/2005/8/layout/cycle3"/>
    <dgm:cxn modelId="{11BCEE36-E500-4DFA-BF9E-72138F53D29F}" type="presParOf" srcId="{F43C87B6-2D4F-44A2-A9CA-308AF72043B9}" destId="{7EC635C3-A4EF-4052-9B36-5E90FDCA1F72}" srcOrd="2" destOrd="0" presId="urn:microsoft.com/office/officeart/2005/8/layout/cycle3"/>
    <dgm:cxn modelId="{EB1BEA92-DE86-4B96-A87A-C82BC4C01372}" type="presParOf" srcId="{F43C87B6-2D4F-44A2-A9CA-308AF72043B9}" destId="{646F1DA7-52B0-4BE9-ABCE-5FE7A33508A5}" srcOrd="3" destOrd="0" presId="urn:microsoft.com/office/officeart/2005/8/layout/cycle3"/>
    <dgm:cxn modelId="{92184F44-DBB7-43A7-A877-BAF8B55AA631}" type="presParOf" srcId="{F43C87B6-2D4F-44A2-A9CA-308AF72043B9}" destId="{1A626576-68B1-4406-AD2E-A81251F84F22}" srcOrd="4" destOrd="0" presId="urn:microsoft.com/office/officeart/2005/8/layout/cycle3"/>
    <dgm:cxn modelId="{CEA3A589-A48E-4A93-A007-C9D328BEDE47}" type="presParOf" srcId="{F43C87B6-2D4F-44A2-A9CA-308AF72043B9}" destId="{1D32C9FD-9EE6-49B3-88B2-1EEBC85784C9}" srcOrd="5" destOrd="0" presId="urn:microsoft.com/office/officeart/2005/8/layout/cycle3"/>
    <dgm:cxn modelId="{2F5151CA-4BE7-4B01-9908-A5A3A39052DF}" type="presParOf" srcId="{F43C87B6-2D4F-44A2-A9CA-308AF72043B9}" destId="{1C717196-6140-4A46-BA9B-4E952D90B1B9}" srcOrd="6" destOrd="0" presId="urn:microsoft.com/office/officeart/2005/8/layout/cycle3"/>
    <dgm:cxn modelId="{1A5AB2B5-8601-4303-9DBE-DA47892ECA4C}" type="presParOf" srcId="{F43C87B6-2D4F-44A2-A9CA-308AF72043B9}" destId="{C16FA7E6-4559-40FE-BF32-71647249ADC0}" srcOrd="7" destOrd="0" presId="urn:microsoft.com/office/officeart/2005/8/layout/cycle3"/>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37060F-3222-4866-93D4-9B2F3C7ADAC7}" type="doc">
      <dgm:prSet loTypeId="urn:microsoft.com/office/officeart/2005/8/layout/pyramid1" loCatId="pyramid" qsTypeId="urn:microsoft.com/office/officeart/2005/8/quickstyle/simple1" qsCatId="simple" csTypeId="urn:microsoft.com/office/officeart/2005/8/colors/colorful4" csCatId="colorful" phldr="1"/>
      <dgm:spPr/>
    </dgm:pt>
    <dgm:pt modelId="{B84F0EF5-C104-4EAC-BC66-3FC7081E7790}">
      <dgm:prSet phldrT="[Texte]" custT="1"/>
      <dgm:spPr/>
      <dgm:t>
        <a:bodyPr/>
        <a:lstStyle/>
        <a:p>
          <a:r>
            <a:rPr lang="fr-FR" sz="2800" dirty="0" smtClean="0"/>
            <a:t>Partenaire locaux</a:t>
          </a:r>
          <a:endParaRPr lang="fr-FR" sz="2800" dirty="0"/>
        </a:p>
      </dgm:t>
    </dgm:pt>
    <dgm:pt modelId="{B0E3E369-7D29-4714-8F65-23723B4293FA}" type="parTrans" cxnId="{CE31D7F0-238A-4DA8-9201-FACEBDF7D00B}">
      <dgm:prSet/>
      <dgm:spPr/>
      <dgm:t>
        <a:bodyPr/>
        <a:lstStyle/>
        <a:p>
          <a:endParaRPr lang="fr-FR"/>
        </a:p>
      </dgm:t>
    </dgm:pt>
    <dgm:pt modelId="{0ABB7798-0F19-4A92-8988-A12CD53B3290}" type="sibTrans" cxnId="{CE31D7F0-238A-4DA8-9201-FACEBDF7D00B}">
      <dgm:prSet/>
      <dgm:spPr/>
      <dgm:t>
        <a:bodyPr/>
        <a:lstStyle/>
        <a:p>
          <a:endParaRPr lang="fr-FR"/>
        </a:p>
      </dgm:t>
    </dgm:pt>
    <dgm:pt modelId="{1E33545B-F025-45EE-8294-23B11693B609}">
      <dgm:prSet phldrT="[Texte]"/>
      <dgm:spPr/>
      <dgm:t>
        <a:bodyPr/>
        <a:lstStyle/>
        <a:p>
          <a:r>
            <a:rPr lang="fr-FR" dirty="0" smtClean="0"/>
            <a:t>Formation collecte de donnée </a:t>
          </a:r>
          <a:endParaRPr lang="fr-FR" dirty="0"/>
        </a:p>
      </dgm:t>
    </dgm:pt>
    <dgm:pt modelId="{905415E9-C802-4A1B-A313-B9FD2657E08B}" type="parTrans" cxnId="{E817F669-4244-48F7-96C0-B5B0736B0483}">
      <dgm:prSet/>
      <dgm:spPr/>
      <dgm:t>
        <a:bodyPr/>
        <a:lstStyle/>
        <a:p>
          <a:endParaRPr lang="fr-FR"/>
        </a:p>
      </dgm:t>
    </dgm:pt>
    <dgm:pt modelId="{03B55342-DA9C-4BB3-AC09-68A134267E13}" type="sibTrans" cxnId="{E817F669-4244-48F7-96C0-B5B0736B0483}">
      <dgm:prSet/>
      <dgm:spPr/>
      <dgm:t>
        <a:bodyPr/>
        <a:lstStyle/>
        <a:p>
          <a:endParaRPr lang="fr-FR"/>
        </a:p>
      </dgm:t>
    </dgm:pt>
    <dgm:pt modelId="{F27594A8-1CA1-4F14-944B-94B0B50843AC}">
      <dgm:prSet phldrT="[Texte]"/>
      <dgm:spPr/>
      <dgm:t>
        <a:bodyPr/>
        <a:lstStyle/>
        <a:p>
          <a:r>
            <a:rPr lang="fr-FR" dirty="0" smtClean="0"/>
            <a:t>Partenariat stratégique LT</a:t>
          </a:r>
          <a:endParaRPr lang="fr-FR" dirty="0"/>
        </a:p>
      </dgm:t>
    </dgm:pt>
    <dgm:pt modelId="{504D452C-EC60-446E-B1EB-513A3B86D66C}" type="parTrans" cxnId="{C0F0EB99-101A-4DD0-A716-B3FB2D6D0E6F}">
      <dgm:prSet/>
      <dgm:spPr/>
      <dgm:t>
        <a:bodyPr/>
        <a:lstStyle/>
        <a:p>
          <a:endParaRPr lang="fr-FR"/>
        </a:p>
      </dgm:t>
    </dgm:pt>
    <dgm:pt modelId="{C4C168FE-21D3-410A-B799-C5831F87E4D5}" type="sibTrans" cxnId="{C0F0EB99-101A-4DD0-A716-B3FB2D6D0E6F}">
      <dgm:prSet/>
      <dgm:spPr/>
      <dgm:t>
        <a:bodyPr/>
        <a:lstStyle/>
        <a:p>
          <a:endParaRPr lang="fr-FR"/>
        </a:p>
      </dgm:t>
    </dgm:pt>
    <dgm:pt modelId="{58FBF113-42EF-46DC-8E2E-955B17B254DA}" type="pres">
      <dgm:prSet presAssocID="{9B37060F-3222-4866-93D4-9B2F3C7ADAC7}" presName="Name0" presStyleCnt="0">
        <dgm:presLayoutVars>
          <dgm:dir/>
          <dgm:animLvl val="lvl"/>
          <dgm:resizeHandles val="exact"/>
        </dgm:presLayoutVars>
      </dgm:prSet>
      <dgm:spPr/>
    </dgm:pt>
    <dgm:pt modelId="{61414CA6-C87C-4657-9188-E23508F450DD}" type="pres">
      <dgm:prSet presAssocID="{B84F0EF5-C104-4EAC-BC66-3FC7081E7790}" presName="Name8" presStyleCnt="0"/>
      <dgm:spPr/>
    </dgm:pt>
    <dgm:pt modelId="{42405FB1-B02A-4214-B3C4-D991F229DEA8}" type="pres">
      <dgm:prSet presAssocID="{B84F0EF5-C104-4EAC-BC66-3FC7081E7790}" presName="level" presStyleLbl="node1" presStyleIdx="0" presStyleCnt="3">
        <dgm:presLayoutVars>
          <dgm:chMax val="1"/>
          <dgm:bulletEnabled val="1"/>
        </dgm:presLayoutVars>
      </dgm:prSet>
      <dgm:spPr/>
      <dgm:t>
        <a:bodyPr/>
        <a:lstStyle/>
        <a:p>
          <a:endParaRPr lang="fr-FR"/>
        </a:p>
      </dgm:t>
    </dgm:pt>
    <dgm:pt modelId="{9C54BB22-39E5-4B9D-8682-9AF0178A70DC}" type="pres">
      <dgm:prSet presAssocID="{B84F0EF5-C104-4EAC-BC66-3FC7081E7790}" presName="levelTx" presStyleLbl="revTx" presStyleIdx="0" presStyleCnt="0">
        <dgm:presLayoutVars>
          <dgm:chMax val="1"/>
          <dgm:bulletEnabled val="1"/>
        </dgm:presLayoutVars>
      </dgm:prSet>
      <dgm:spPr/>
      <dgm:t>
        <a:bodyPr/>
        <a:lstStyle/>
        <a:p>
          <a:endParaRPr lang="fr-FR"/>
        </a:p>
      </dgm:t>
    </dgm:pt>
    <dgm:pt modelId="{216E7649-E98F-421D-A81E-AADDBE7E145D}" type="pres">
      <dgm:prSet presAssocID="{1E33545B-F025-45EE-8294-23B11693B609}" presName="Name8" presStyleCnt="0"/>
      <dgm:spPr/>
    </dgm:pt>
    <dgm:pt modelId="{ED9EC9F0-5E42-479F-BB96-35C66A96533E}" type="pres">
      <dgm:prSet presAssocID="{1E33545B-F025-45EE-8294-23B11693B609}" presName="level" presStyleLbl="node1" presStyleIdx="1" presStyleCnt="3">
        <dgm:presLayoutVars>
          <dgm:chMax val="1"/>
          <dgm:bulletEnabled val="1"/>
        </dgm:presLayoutVars>
      </dgm:prSet>
      <dgm:spPr/>
      <dgm:t>
        <a:bodyPr/>
        <a:lstStyle/>
        <a:p>
          <a:endParaRPr lang="fr-FR"/>
        </a:p>
      </dgm:t>
    </dgm:pt>
    <dgm:pt modelId="{C642DDC5-79FF-4F9D-8994-8709F7B98ACA}" type="pres">
      <dgm:prSet presAssocID="{1E33545B-F025-45EE-8294-23B11693B609}" presName="levelTx" presStyleLbl="revTx" presStyleIdx="0" presStyleCnt="0">
        <dgm:presLayoutVars>
          <dgm:chMax val="1"/>
          <dgm:bulletEnabled val="1"/>
        </dgm:presLayoutVars>
      </dgm:prSet>
      <dgm:spPr/>
      <dgm:t>
        <a:bodyPr/>
        <a:lstStyle/>
        <a:p>
          <a:endParaRPr lang="fr-FR"/>
        </a:p>
      </dgm:t>
    </dgm:pt>
    <dgm:pt modelId="{F8C7EF41-82A0-4E5C-A805-0982154D5E53}" type="pres">
      <dgm:prSet presAssocID="{F27594A8-1CA1-4F14-944B-94B0B50843AC}" presName="Name8" presStyleCnt="0"/>
      <dgm:spPr/>
    </dgm:pt>
    <dgm:pt modelId="{BFBEB0C6-1E3E-40CB-A4E9-E66A063538E6}" type="pres">
      <dgm:prSet presAssocID="{F27594A8-1CA1-4F14-944B-94B0B50843AC}" presName="level" presStyleLbl="node1" presStyleIdx="2" presStyleCnt="3" custLinFactNeighborY="1991">
        <dgm:presLayoutVars>
          <dgm:chMax val="1"/>
          <dgm:bulletEnabled val="1"/>
        </dgm:presLayoutVars>
      </dgm:prSet>
      <dgm:spPr/>
      <dgm:t>
        <a:bodyPr/>
        <a:lstStyle/>
        <a:p>
          <a:endParaRPr lang="fr-FR"/>
        </a:p>
      </dgm:t>
    </dgm:pt>
    <dgm:pt modelId="{CB800830-C084-46F9-9A14-BC95697C0F57}" type="pres">
      <dgm:prSet presAssocID="{F27594A8-1CA1-4F14-944B-94B0B50843AC}" presName="levelTx" presStyleLbl="revTx" presStyleIdx="0" presStyleCnt="0">
        <dgm:presLayoutVars>
          <dgm:chMax val="1"/>
          <dgm:bulletEnabled val="1"/>
        </dgm:presLayoutVars>
      </dgm:prSet>
      <dgm:spPr/>
      <dgm:t>
        <a:bodyPr/>
        <a:lstStyle/>
        <a:p>
          <a:endParaRPr lang="fr-FR"/>
        </a:p>
      </dgm:t>
    </dgm:pt>
  </dgm:ptLst>
  <dgm:cxnLst>
    <dgm:cxn modelId="{E817F669-4244-48F7-96C0-B5B0736B0483}" srcId="{9B37060F-3222-4866-93D4-9B2F3C7ADAC7}" destId="{1E33545B-F025-45EE-8294-23B11693B609}" srcOrd="1" destOrd="0" parTransId="{905415E9-C802-4A1B-A313-B9FD2657E08B}" sibTransId="{03B55342-DA9C-4BB3-AC09-68A134267E13}"/>
    <dgm:cxn modelId="{D0A5BC85-5DE6-4B4A-8ED2-9645D7673E32}" type="presOf" srcId="{1E33545B-F025-45EE-8294-23B11693B609}" destId="{ED9EC9F0-5E42-479F-BB96-35C66A96533E}" srcOrd="0" destOrd="0" presId="urn:microsoft.com/office/officeart/2005/8/layout/pyramid1"/>
    <dgm:cxn modelId="{0964983F-1607-42D3-B244-6ECA7C55A7E4}" type="presOf" srcId="{F27594A8-1CA1-4F14-944B-94B0B50843AC}" destId="{BFBEB0C6-1E3E-40CB-A4E9-E66A063538E6}" srcOrd="0" destOrd="0" presId="urn:microsoft.com/office/officeart/2005/8/layout/pyramid1"/>
    <dgm:cxn modelId="{CE31D7F0-238A-4DA8-9201-FACEBDF7D00B}" srcId="{9B37060F-3222-4866-93D4-9B2F3C7ADAC7}" destId="{B84F0EF5-C104-4EAC-BC66-3FC7081E7790}" srcOrd="0" destOrd="0" parTransId="{B0E3E369-7D29-4714-8F65-23723B4293FA}" sibTransId="{0ABB7798-0F19-4A92-8988-A12CD53B3290}"/>
    <dgm:cxn modelId="{C0F0EB99-101A-4DD0-A716-B3FB2D6D0E6F}" srcId="{9B37060F-3222-4866-93D4-9B2F3C7ADAC7}" destId="{F27594A8-1CA1-4F14-944B-94B0B50843AC}" srcOrd="2" destOrd="0" parTransId="{504D452C-EC60-446E-B1EB-513A3B86D66C}" sibTransId="{C4C168FE-21D3-410A-B799-C5831F87E4D5}"/>
    <dgm:cxn modelId="{2A1FE001-FEE2-46CB-8D35-FDAD93F893FC}" type="presOf" srcId="{B84F0EF5-C104-4EAC-BC66-3FC7081E7790}" destId="{42405FB1-B02A-4214-B3C4-D991F229DEA8}" srcOrd="0" destOrd="0" presId="urn:microsoft.com/office/officeart/2005/8/layout/pyramid1"/>
    <dgm:cxn modelId="{94AB8540-1A47-4F8D-979C-5107D9FA3007}" type="presOf" srcId="{1E33545B-F025-45EE-8294-23B11693B609}" destId="{C642DDC5-79FF-4F9D-8994-8709F7B98ACA}" srcOrd="1" destOrd="0" presId="urn:microsoft.com/office/officeart/2005/8/layout/pyramid1"/>
    <dgm:cxn modelId="{4D7E88D9-6456-48F7-BF14-1BD985629929}" type="presOf" srcId="{9B37060F-3222-4866-93D4-9B2F3C7ADAC7}" destId="{58FBF113-42EF-46DC-8E2E-955B17B254DA}" srcOrd="0" destOrd="0" presId="urn:microsoft.com/office/officeart/2005/8/layout/pyramid1"/>
    <dgm:cxn modelId="{3A2AC18E-C89A-4981-83B6-06660A6045CB}" type="presOf" srcId="{F27594A8-1CA1-4F14-944B-94B0B50843AC}" destId="{CB800830-C084-46F9-9A14-BC95697C0F57}" srcOrd="1" destOrd="0" presId="urn:microsoft.com/office/officeart/2005/8/layout/pyramid1"/>
    <dgm:cxn modelId="{2B43F2F6-6B74-48D0-983B-A75366858EAF}" type="presOf" srcId="{B84F0EF5-C104-4EAC-BC66-3FC7081E7790}" destId="{9C54BB22-39E5-4B9D-8682-9AF0178A70DC}" srcOrd="1" destOrd="0" presId="urn:microsoft.com/office/officeart/2005/8/layout/pyramid1"/>
    <dgm:cxn modelId="{02952DAD-3718-45EB-9C7E-5E577316FB73}" type="presParOf" srcId="{58FBF113-42EF-46DC-8E2E-955B17B254DA}" destId="{61414CA6-C87C-4657-9188-E23508F450DD}" srcOrd="0" destOrd="0" presId="urn:microsoft.com/office/officeart/2005/8/layout/pyramid1"/>
    <dgm:cxn modelId="{E2E4FC38-31A7-41A4-9634-029D5E0CF5ED}" type="presParOf" srcId="{61414CA6-C87C-4657-9188-E23508F450DD}" destId="{42405FB1-B02A-4214-B3C4-D991F229DEA8}" srcOrd="0" destOrd="0" presId="urn:microsoft.com/office/officeart/2005/8/layout/pyramid1"/>
    <dgm:cxn modelId="{3CEB6F1F-8046-482E-B85D-DCBB6FE1A3C4}" type="presParOf" srcId="{61414CA6-C87C-4657-9188-E23508F450DD}" destId="{9C54BB22-39E5-4B9D-8682-9AF0178A70DC}" srcOrd="1" destOrd="0" presId="urn:microsoft.com/office/officeart/2005/8/layout/pyramid1"/>
    <dgm:cxn modelId="{5BA2ED07-0CD7-4947-A1AC-1F289B3BC288}" type="presParOf" srcId="{58FBF113-42EF-46DC-8E2E-955B17B254DA}" destId="{216E7649-E98F-421D-A81E-AADDBE7E145D}" srcOrd="1" destOrd="0" presId="urn:microsoft.com/office/officeart/2005/8/layout/pyramid1"/>
    <dgm:cxn modelId="{49503D41-B702-4C00-A582-F309572F0D74}" type="presParOf" srcId="{216E7649-E98F-421D-A81E-AADDBE7E145D}" destId="{ED9EC9F0-5E42-479F-BB96-35C66A96533E}" srcOrd="0" destOrd="0" presId="urn:microsoft.com/office/officeart/2005/8/layout/pyramid1"/>
    <dgm:cxn modelId="{EDADF477-9886-4852-ACDA-DEBF0B5BD42B}" type="presParOf" srcId="{216E7649-E98F-421D-A81E-AADDBE7E145D}" destId="{C642DDC5-79FF-4F9D-8994-8709F7B98ACA}" srcOrd="1" destOrd="0" presId="urn:microsoft.com/office/officeart/2005/8/layout/pyramid1"/>
    <dgm:cxn modelId="{FB0C5B4B-303C-4F66-A7E7-4F61DA62DACA}" type="presParOf" srcId="{58FBF113-42EF-46DC-8E2E-955B17B254DA}" destId="{F8C7EF41-82A0-4E5C-A805-0982154D5E53}" srcOrd="2" destOrd="0" presId="urn:microsoft.com/office/officeart/2005/8/layout/pyramid1"/>
    <dgm:cxn modelId="{B81D282D-B010-4843-8A04-D8D247DECFDB}" type="presParOf" srcId="{F8C7EF41-82A0-4E5C-A805-0982154D5E53}" destId="{BFBEB0C6-1E3E-40CB-A4E9-E66A063538E6}" srcOrd="0" destOrd="0" presId="urn:microsoft.com/office/officeart/2005/8/layout/pyramid1"/>
    <dgm:cxn modelId="{23A280D1-F047-467C-B469-29FD52D3E530}" type="presParOf" srcId="{F8C7EF41-82A0-4E5C-A805-0982154D5E53}" destId="{CB800830-C084-46F9-9A14-BC95697C0F57}" srcOrd="1" destOrd="0" presId="urn:microsoft.com/office/officeart/2005/8/layout/pyramid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D92CED-406A-4EB3-AC88-1A57636D30C5}" type="doc">
      <dgm:prSet loTypeId="urn:microsoft.com/office/officeart/2005/8/layout/pyramid3" loCatId="pyramid" qsTypeId="urn:microsoft.com/office/officeart/2005/8/quickstyle/simple1" qsCatId="simple" csTypeId="urn:microsoft.com/office/officeart/2005/8/colors/colorful4" csCatId="colorful" phldr="1"/>
      <dgm:spPr/>
    </dgm:pt>
    <dgm:pt modelId="{D2E097CE-87DE-46F8-AF37-9F969DF75A50}">
      <dgm:prSet phldrT="[Texte]"/>
      <dgm:spPr/>
      <dgm:t>
        <a:bodyPr/>
        <a:lstStyle/>
        <a:p>
          <a:r>
            <a:rPr lang="fr-FR" dirty="0" smtClean="0"/>
            <a:t>Mobilisation de ressources</a:t>
          </a:r>
          <a:endParaRPr lang="fr-FR" dirty="0"/>
        </a:p>
      </dgm:t>
    </dgm:pt>
    <dgm:pt modelId="{3215AC25-4E44-4323-A55A-ACF81D9F0A72}" type="parTrans" cxnId="{9D8070CE-FC7F-42DA-94E2-71EDB53BBC4B}">
      <dgm:prSet/>
      <dgm:spPr/>
      <dgm:t>
        <a:bodyPr/>
        <a:lstStyle/>
        <a:p>
          <a:endParaRPr lang="fr-FR"/>
        </a:p>
      </dgm:t>
    </dgm:pt>
    <dgm:pt modelId="{C88FA2AD-5710-475F-87CF-322E2AC32849}" type="sibTrans" cxnId="{9D8070CE-FC7F-42DA-94E2-71EDB53BBC4B}">
      <dgm:prSet/>
      <dgm:spPr/>
      <dgm:t>
        <a:bodyPr/>
        <a:lstStyle/>
        <a:p>
          <a:endParaRPr lang="fr-FR"/>
        </a:p>
      </dgm:t>
    </dgm:pt>
    <dgm:pt modelId="{0DC69D7F-D989-434F-9AA5-D7FB23DECBF7}">
      <dgm:prSet phldrT="[Texte]"/>
      <dgm:spPr/>
      <dgm:t>
        <a:bodyPr/>
        <a:lstStyle/>
        <a:p>
          <a:r>
            <a:rPr lang="fr-FR" dirty="0" smtClean="0"/>
            <a:t>Renforcement des capacités des </a:t>
          </a:r>
          <a:r>
            <a:rPr lang="fr-FR" dirty="0" err="1" smtClean="0"/>
            <a:t>OSEs</a:t>
          </a:r>
          <a:endParaRPr lang="fr-FR" dirty="0"/>
        </a:p>
      </dgm:t>
    </dgm:pt>
    <dgm:pt modelId="{D9BE090B-AF1A-4C89-984A-2BC2BCEBAD01}" type="parTrans" cxnId="{AF43A09F-9BD0-451C-8997-A8B3DD5BFD5F}">
      <dgm:prSet/>
      <dgm:spPr/>
      <dgm:t>
        <a:bodyPr/>
        <a:lstStyle/>
        <a:p>
          <a:endParaRPr lang="fr-FR"/>
        </a:p>
      </dgm:t>
    </dgm:pt>
    <dgm:pt modelId="{7CE8B35D-3ED9-4D4B-81F0-DC7BEB7D12F6}" type="sibTrans" cxnId="{AF43A09F-9BD0-451C-8997-A8B3DD5BFD5F}">
      <dgm:prSet/>
      <dgm:spPr/>
      <dgm:t>
        <a:bodyPr/>
        <a:lstStyle/>
        <a:p>
          <a:endParaRPr lang="fr-FR"/>
        </a:p>
      </dgm:t>
    </dgm:pt>
    <dgm:pt modelId="{28135E99-09AD-4B89-8978-DE34065C16EA}">
      <dgm:prSet phldrT="[Texte]"/>
      <dgm:spPr/>
      <dgm:t>
        <a:bodyPr/>
        <a:lstStyle/>
        <a:p>
          <a:r>
            <a:rPr lang="fr-FR" dirty="0" smtClean="0"/>
            <a:t>Partenariat stratégique LT</a:t>
          </a:r>
          <a:endParaRPr lang="fr-FR" dirty="0"/>
        </a:p>
      </dgm:t>
    </dgm:pt>
    <dgm:pt modelId="{7BC0C0DB-4697-4808-B1A6-A04DF8805068}" type="parTrans" cxnId="{22A18ACC-95D4-4F5F-9BEA-8AE979B7A434}">
      <dgm:prSet/>
      <dgm:spPr/>
      <dgm:t>
        <a:bodyPr/>
        <a:lstStyle/>
        <a:p>
          <a:endParaRPr lang="fr-FR"/>
        </a:p>
      </dgm:t>
    </dgm:pt>
    <dgm:pt modelId="{0CA35E0F-3EF2-4727-B1A9-4D60F5F7433D}" type="sibTrans" cxnId="{22A18ACC-95D4-4F5F-9BEA-8AE979B7A434}">
      <dgm:prSet/>
      <dgm:spPr/>
      <dgm:t>
        <a:bodyPr/>
        <a:lstStyle/>
        <a:p>
          <a:endParaRPr lang="fr-FR"/>
        </a:p>
      </dgm:t>
    </dgm:pt>
    <dgm:pt modelId="{4FD0FCF4-45DB-4F27-8C66-383B92716DBD}" type="pres">
      <dgm:prSet presAssocID="{2FD92CED-406A-4EB3-AC88-1A57636D30C5}" presName="Name0" presStyleCnt="0">
        <dgm:presLayoutVars>
          <dgm:dir/>
          <dgm:animLvl val="lvl"/>
          <dgm:resizeHandles val="exact"/>
        </dgm:presLayoutVars>
      </dgm:prSet>
      <dgm:spPr/>
    </dgm:pt>
    <dgm:pt modelId="{9F3ADD36-DE99-4E7E-8042-57515BC39C36}" type="pres">
      <dgm:prSet presAssocID="{D2E097CE-87DE-46F8-AF37-9F969DF75A50}" presName="Name8" presStyleCnt="0"/>
      <dgm:spPr/>
    </dgm:pt>
    <dgm:pt modelId="{2610B96F-14C5-4060-B3B6-D7193FD4E35A}" type="pres">
      <dgm:prSet presAssocID="{D2E097CE-87DE-46F8-AF37-9F969DF75A50}" presName="level" presStyleLbl="node1" presStyleIdx="0" presStyleCnt="3" custLinFactNeighborX="388" custLinFactNeighborY="1165">
        <dgm:presLayoutVars>
          <dgm:chMax val="1"/>
          <dgm:bulletEnabled val="1"/>
        </dgm:presLayoutVars>
      </dgm:prSet>
      <dgm:spPr/>
      <dgm:t>
        <a:bodyPr/>
        <a:lstStyle/>
        <a:p>
          <a:endParaRPr lang="fr-FR"/>
        </a:p>
      </dgm:t>
    </dgm:pt>
    <dgm:pt modelId="{E7B3276A-45EC-4137-A527-E0CE1A767448}" type="pres">
      <dgm:prSet presAssocID="{D2E097CE-87DE-46F8-AF37-9F969DF75A50}" presName="levelTx" presStyleLbl="revTx" presStyleIdx="0" presStyleCnt="0">
        <dgm:presLayoutVars>
          <dgm:chMax val="1"/>
          <dgm:bulletEnabled val="1"/>
        </dgm:presLayoutVars>
      </dgm:prSet>
      <dgm:spPr/>
      <dgm:t>
        <a:bodyPr/>
        <a:lstStyle/>
        <a:p>
          <a:endParaRPr lang="fr-FR"/>
        </a:p>
      </dgm:t>
    </dgm:pt>
    <dgm:pt modelId="{698960F9-77BC-420A-9AB8-3A0FB7CA5075}" type="pres">
      <dgm:prSet presAssocID="{0DC69D7F-D989-434F-9AA5-D7FB23DECBF7}" presName="Name8" presStyleCnt="0"/>
      <dgm:spPr/>
    </dgm:pt>
    <dgm:pt modelId="{D534824A-6175-4620-BA4E-81ED7B9C97DF}" type="pres">
      <dgm:prSet presAssocID="{0DC69D7F-D989-434F-9AA5-D7FB23DECBF7}" presName="level" presStyleLbl="node1" presStyleIdx="1" presStyleCnt="3">
        <dgm:presLayoutVars>
          <dgm:chMax val="1"/>
          <dgm:bulletEnabled val="1"/>
        </dgm:presLayoutVars>
      </dgm:prSet>
      <dgm:spPr/>
      <dgm:t>
        <a:bodyPr/>
        <a:lstStyle/>
        <a:p>
          <a:endParaRPr lang="fr-FR"/>
        </a:p>
      </dgm:t>
    </dgm:pt>
    <dgm:pt modelId="{F4862549-F712-45CB-AAFE-9384494C396E}" type="pres">
      <dgm:prSet presAssocID="{0DC69D7F-D989-434F-9AA5-D7FB23DECBF7}" presName="levelTx" presStyleLbl="revTx" presStyleIdx="0" presStyleCnt="0">
        <dgm:presLayoutVars>
          <dgm:chMax val="1"/>
          <dgm:bulletEnabled val="1"/>
        </dgm:presLayoutVars>
      </dgm:prSet>
      <dgm:spPr/>
      <dgm:t>
        <a:bodyPr/>
        <a:lstStyle/>
        <a:p>
          <a:endParaRPr lang="fr-FR"/>
        </a:p>
      </dgm:t>
    </dgm:pt>
    <dgm:pt modelId="{5EF2007D-9EC3-4BF1-9119-07FA1A023C99}" type="pres">
      <dgm:prSet presAssocID="{28135E99-09AD-4B89-8978-DE34065C16EA}" presName="Name8" presStyleCnt="0"/>
      <dgm:spPr/>
    </dgm:pt>
    <dgm:pt modelId="{1CD8B904-48AA-47C8-A96C-D777C97B66E0}" type="pres">
      <dgm:prSet presAssocID="{28135E99-09AD-4B89-8978-DE34065C16EA}" presName="level" presStyleLbl="node1" presStyleIdx="2" presStyleCnt="3">
        <dgm:presLayoutVars>
          <dgm:chMax val="1"/>
          <dgm:bulletEnabled val="1"/>
        </dgm:presLayoutVars>
      </dgm:prSet>
      <dgm:spPr/>
      <dgm:t>
        <a:bodyPr/>
        <a:lstStyle/>
        <a:p>
          <a:endParaRPr lang="fr-FR"/>
        </a:p>
      </dgm:t>
    </dgm:pt>
    <dgm:pt modelId="{8CF575C2-EC8E-41AF-BAF8-4CF423700B26}" type="pres">
      <dgm:prSet presAssocID="{28135E99-09AD-4B89-8978-DE34065C16EA}" presName="levelTx" presStyleLbl="revTx" presStyleIdx="0" presStyleCnt="0">
        <dgm:presLayoutVars>
          <dgm:chMax val="1"/>
          <dgm:bulletEnabled val="1"/>
        </dgm:presLayoutVars>
      </dgm:prSet>
      <dgm:spPr/>
      <dgm:t>
        <a:bodyPr/>
        <a:lstStyle/>
        <a:p>
          <a:endParaRPr lang="fr-FR"/>
        </a:p>
      </dgm:t>
    </dgm:pt>
  </dgm:ptLst>
  <dgm:cxnLst>
    <dgm:cxn modelId="{AE1FC6F9-567D-4FE4-9D09-93B895BE87A1}" type="presOf" srcId="{28135E99-09AD-4B89-8978-DE34065C16EA}" destId="{8CF575C2-EC8E-41AF-BAF8-4CF423700B26}" srcOrd="1" destOrd="0" presId="urn:microsoft.com/office/officeart/2005/8/layout/pyramid3"/>
    <dgm:cxn modelId="{CF2F51E8-AC14-435A-AD97-9E3C29EECCD6}" type="presOf" srcId="{0DC69D7F-D989-434F-9AA5-D7FB23DECBF7}" destId="{D534824A-6175-4620-BA4E-81ED7B9C97DF}" srcOrd="0" destOrd="0" presId="urn:microsoft.com/office/officeart/2005/8/layout/pyramid3"/>
    <dgm:cxn modelId="{6B78DBA3-853F-4384-BBD9-6F577B9529DF}" type="presOf" srcId="{2FD92CED-406A-4EB3-AC88-1A57636D30C5}" destId="{4FD0FCF4-45DB-4F27-8C66-383B92716DBD}" srcOrd="0" destOrd="0" presId="urn:microsoft.com/office/officeart/2005/8/layout/pyramid3"/>
    <dgm:cxn modelId="{094F2D19-016A-4B8B-AB8A-044726131F8D}" type="presOf" srcId="{D2E097CE-87DE-46F8-AF37-9F969DF75A50}" destId="{2610B96F-14C5-4060-B3B6-D7193FD4E35A}" srcOrd="0" destOrd="0" presId="urn:microsoft.com/office/officeart/2005/8/layout/pyramid3"/>
    <dgm:cxn modelId="{AF43A09F-9BD0-451C-8997-A8B3DD5BFD5F}" srcId="{2FD92CED-406A-4EB3-AC88-1A57636D30C5}" destId="{0DC69D7F-D989-434F-9AA5-D7FB23DECBF7}" srcOrd="1" destOrd="0" parTransId="{D9BE090B-AF1A-4C89-984A-2BC2BCEBAD01}" sibTransId="{7CE8B35D-3ED9-4D4B-81F0-DC7BEB7D12F6}"/>
    <dgm:cxn modelId="{2E3B1FD7-07D8-4F2F-9C9E-1DC86D09F2B3}" type="presOf" srcId="{28135E99-09AD-4B89-8978-DE34065C16EA}" destId="{1CD8B904-48AA-47C8-A96C-D777C97B66E0}" srcOrd="0" destOrd="0" presId="urn:microsoft.com/office/officeart/2005/8/layout/pyramid3"/>
    <dgm:cxn modelId="{57D9F50D-2C38-4FE3-92E4-7911AC3664A3}" type="presOf" srcId="{0DC69D7F-D989-434F-9AA5-D7FB23DECBF7}" destId="{F4862549-F712-45CB-AAFE-9384494C396E}" srcOrd="1" destOrd="0" presId="urn:microsoft.com/office/officeart/2005/8/layout/pyramid3"/>
    <dgm:cxn modelId="{5B865339-EE4B-4181-A77D-8AF8FBC6A180}" type="presOf" srcId="{D2E097CE-87DE-46F8-AF37-9F969DF75A50}" destId="{E7B3276A-45EC-4137-A527-E0CE1A767448}" srcOrd="1" destOrd="0" presId="urn:microsoft.com/office/officeart/2005/8/layout/pyramid3"/>
    <dgm:cxn modelId="{22A18ACC-95D4-4F5F-9BEA-8AE979B7A434}" srcId="{2FD92CED-406A-4EB3-AC88-1A57636D30C5}" destId="{28135E99-09AD-4B89-8978-DE34065C16EA}" srcOrd="2" destOrd="0" parTransId="{7BC0C0DB-4697-4808-B1A6-A04DF8805068}" sibTransId="{0CA35E0F-3EF2-4727-B1A9-4D60F5F7433D}"/>
    <dgm:cxn modelId="{9D8070CE-FC7F-42DA-94E2-71EDB53BBC4B}" srcId="{2FD92CED-406A-4EB3-AC88-1A57636D30C5}" destId="{D2E097CE-87DE-46F8-AF37-9F969DF75A50}" srcOrd="0" destOrd="0" parTransId="{3215AC25-4E44-4323-A55A-ACF81D9F0A72}" sibTransId="{C88FA2AD-5710-475F-87CF-322E2AC32849}"/>
    <dgm:cxn modelId="{A53D4FF6-9075-403A-8877-B6A64AD08C80}" type="presParOf" srcId="{4FD0FCF4-45DB-4F27-8C66-383B92716DBD}" destId="{9F3ADD36-DE99-4E7E-8042-57515BC39C36}" srcOrd="0" destOrd="0" presId="urn:microsoft.com/office/officeart/2005/8/layout/pyramid3"/>
    <dgm:cxn modelId="{9BE03A6B-1060-497F-8D8F-60DC9AA4832E}" type="presParOf" srcId="{9F3ADD36-DE99-4E7E-8042-57515BC39C36}" destId="{2610B96F-14C5-4060-B3B6-D7193FD4E35A}" srcOrd="0" destOrd="0" presId="urn:microsoft.com/office/officeart/2005/8/layout/pyramid3"/>
    <dgm:cxn modelId="{DFBE0C5D-D710-4A11-9C54-22D26DD2A252}" type="presParOf" srcId="{9F3ADD36-DE99-4E7E-8042-57515BC39C36}" destId="{E7B3276A-45EC-4137-A527-E0CE1A767448}" srcOrd="1" destOrd="0" presId="urn:microsoft.com/office/officeart/2005/8/layout/pyramid3"/>
    <dgm:cxn modelId="{5F496AB6-7997-4A6C-8C49-643D04BB7A23}" type="presParOf" srcId="{4FD0FCF4-45DB-4F27-8C66-383B92716DBD}" destId="{698960F9-77BC-420A-9AB8-3A0FB7CA5075}" srcOrd="1" destOrd="0" presId="urn:microsoft.com/office/officeart/2005/8/layout/pyramid3"/>
    <dgm:cxn modelId="{C52F0AE4-60C5-4381-B042-2E1F75B37183}" type="presParOf" srcId="{698960F9-77BC-420A-9AB8-3A0FB7CA5075}" destId="{D534824A-6175-4620-BA4E-81ED7B9C97DF}" srcOrd="0" destOrd="0" presId="urn:microsoft.com/office/officeart/2005/8/layout/pyramid3"/>
    <dgm:cxn modelId="{6351254F-DD1A-446C-8D44-35043BFB6C71}" type="presParOf" srcId="{698960F9-77BC-420A-9AB8-3A0FB7CA5075}" destId="{F4862549-F712-45CB-AAFE-9384494C396E}" srcOrd="1" destOrd="0" presId="urn:microsoft.com/office/officeart/2005/8/layout/pyramid3"/>
    <dgm:cxn modelId="{BA25C2D2-8BB8-4721-AACD-B21FDBE9F232}" type="presParOf" srcId="{4FD0FCF4-45DB-4F27-8C66-383B92716DBD}" destId="{5EF2007D-9EC3-4BF1-9119-07FA1A023C99}" srcOrd="2" destOrd="0" presId="urn:microsoft.com/office/officeart/2005/8/layout/pyramid3"/>
    <dgm:cxn modelId="{6393CD83-236C-4429-88EC-0620494DAE0A}" type="presParOf" srcId="{5EF2007D-9EC3-4BF1-9119-07FA1A023C99}" destId="{1CD8B904-48AA-47C8-A96C-D777C97B66E0}" srcOrd="0" destOrd="0" presId="urn:microsoft.com/office/officeart/2005/8/layout/pyramid3"/>
    <dgm:cxn modelId="{67BDFEE3-76F6-4233-BDBB-0556F8FA88B2}" type="presParOf" srcId="{5EF2007D-9EC3-4BF1-9119-07FA1A023C99}" destId="{8CF575C2-EC8E-41AF-BAF8-4CF423700B26}" srcOrd="1" destOrd="0" presId="urn:microsoft.com/office/officeart/2005/8/layout/pyramid3"/>
  </dgm:cxnLst>
  <dgm:bg/>
  <dgm:whole/>
  <dgm:extLst>
    <a:ext uri="http://schemas.microsoft.com/office/drawing/2008/diagram">
      <dsp:dataModelExt xmlns=""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56BF7-BF2E-4ED2-AC7C-6CBB347B6C5C}">
      <dsp:nvSpPr>
        <dsp:cNvPr id="0" name=""/>
        <dsp:cNvSpPr/>
      </dsp:nvSpPr>
      <dsp:spPr>
        <a:xfrm>
          <a:off x="2141168" y="1856927"/>
          <a:ext cx="3212619" cy="1798279"/>
        </a:xfrm>
        <a:prstGeom prst="ellipse">
          <a:avLst/>
        </a:prstGeom>
        <a:solidFill>
          <a:srgbClr val="FFC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FR" sz="1800" kern="1200" noProof="0" dirty="0" smtClean="0"/>
            <a:t>Les indicateurs de participation économique des femmes </a:t>
          </a:r>
          <a:endParaRPr lang="fr-FR" sz="1800" kern="1200" noProof="0" dirty="0"/>
        </a:p>
      </dsp:txBody>
      <dsp:txXfrm>
        <a:off x="2611645" y="2120279"/>
        <a:ext cx="2271665" cy="1271575"/>
      </dsp:txXfrm>
    </dsp:sp>
    <dsp:sp modelId="{09A4A184-AE84-485D-87EA-33CFF4D90426}">
      <dsp:nvSpPr>
        <dsp:cNvPr id="0" name=""/>
        <dsp:cNvSpPr/>
      </dsp:nvSpPr>
      <dsp:spPr>
        <a:xfrm rot="18640029">
          <a:off x="4270730" y="1458854"/>
          <a:ext cx="295078" cy="522242"/>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noProof="0" dirty="0"/>
        </a:p>
      </dsp:txBody>
      <dsp:txXfrm>
        <a:off x="4286148" y="1596875"/>
        <a:ext cx="206555" cy="313346"/>
      </dsp:txXfrm>
    </dsp:sp>
    <dsp:sp modelId="{DED1AE19-C0EA-45E1-981B-F62BB2EBCA32}">
      <dsp:nvSpPr>
        <dsp:cNvPr id="0" name=""/>
        <dsp:cNvSpPr/>
      </dsp:nvSpPr>
      <dsp:spPr>
        <a:xfrm>
          <a:off x="3407203" y="170528"/>
          <a:ext cx="3935543" cy="1382405"/>
        </a:xfrm>
        <a:prstGeom prst="ellipse">
          <a:avLst/>
        </a:prstGeom>
        <a:solidFill>
          <a:schemeClr val="accent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noProof="0" dirty="0" smtClean="0"/>
            <a:t>L’utilisation de la propriété </a:t>
          </a:r>
          <a:endParaRPr lang="fr-FR" sz="1600" kern="1200" noProof="0" dirty="0"/>
        </a:p>
      </dsp:txBody>
      <dsp:txXfrm>
        <a:off x="3983550" y="372977"/>
        <a:ext cx="2782849" cy="977507"/>
      </dsp:txXfrm>
    </dsp:sp>
    <dsp:sp modelId="{40946154-5565-4230-B3F7-09CA1CF26F9E}">
      <dsp:nvSpPr>
        <dsp:cNvPr id="0" name=""/>
        <dsp:cNvSpPr/>
      </dsp:nvSpPr>
      <dsp:spPr>
        <a:xfrm rot="10799339" flipH="1" flipV="1">
          <a:off x="5347200" y="2532435"/>
          <a:ext cx="433271" cy="348252"/>
        </a:xfrm>
        <a:prstGeom prst="rightArrow">
          <a:avLst>
            <a:gd name="adj1" fmla="val 60000"/>
            <a:gd name="adj2" fmla="val 50000"/>
          </a:avLst>
        </a:prstGeom>
        <a:gradFill rotWithShape="0">
          <a:gsLst>
            <a:gs pos="0">
              <a:schemeClr val="accent4">
                <a:hueOff val="-744128"/>
                <a:satOff val="4483"/>
                <a:lumOff val="359"/>
                <a:alphaOff val="0"/>
                <a:shade val="51000"/>
                <a:satMod val="130000"/>
              </a:schemeClr>
            </a:gs>
            <a:gs pos="80000">
              <a:schemeClr val="accent4">
                <a:hueOff val="-744128"/>
                <a:satOff val="4483"/>
                <a:lumOff val="359"/>
                <a:alphaOff val="0"/>
                <a:shade val="93000"/>
                <a:satMod val="130000"/>
              </a:schemeClr>
            </a:gs>
            <a:gs pos="100000">
              <a:schemeClr val="accent4">
                <a:hueOff val="-744128"/>
                <a:satOff val="4483"/>
                <a:lumOff val="3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noProof="0" dirty="0"/>
        </a:p>
      </dsp:txBody>
      <dsp:txXfrm rot="10800000">
        <a:off x="5347200" y="2602095"/>
        <a:ext cx="328795" cy="208952"/>
      </dsp:txXfrm>
    </dsp:sp>
    <dsp:sp modelId="{5EF207AF-D406-4F90-911E-C627D34BE686}">
      <dsp:nvSpPr>
        <dsp:cNvPr id="0" name=""/>
        <dsp:cNvSpPr/>
      </dsp:nvSpPr>
      <dsp:spPr>
        <a:xfrm>
          <a:off x="5775734" y="1753481"/>
          <a:ext cx="2001129" cy="1943842"/>
        </a:xfrm>
        <a:prstGeom prst="ellipse">
          <a:avLst/>
        </a:prstGeom>
        <a:solidFill>
          <a:schemeClr val="accent2">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noProof="0" dirty="0" smtClean="0"/>
            <a:t>Fournir des avantages au travail</a:t>
          </a:r>
          <a:endParaRPr lang="fr-FR" sz="1600" kern="1200" noProof="0" dirty="0"/>
        </a:p>
      </dsp:txBody>
      <dsp:txXfrm>
        <a:off x="6068793" y="2038150"/>
        <a:ext cx="1415011" cy="1374504"/>
      </dsp:txXfrm>
    </dsp:sp>
    <dsp:sp modelId="{FE44D8B3-118C-4056-B621-778B821CCB4C}">
      <dsp:nvSpPr>
        <dsp:cNvPr id="0" name=""/>
        <dsp:cNvSpPr/>
      </dsp:nvSpPr>
      <dsp:spPr>
        <a:xfrm rot="1904097">
          <a:off x="4940753" y="3361132"/>
          <a:ext cx="414577" cy="522242"/>
        </a:xfrm>
        <a:prstGeom prst="rightArrow">
          <a:avLst>
            <a:gd name="adj1" fmla="val 60000"/>
            <a:gd name="adj2" fmla="val 50000"/>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noProof="0" dirty="0"/>
        </a:p>
      </dsp:txBody>
      <dsp:txXfrm>
        <a:off x="4950050" y="3432870"/>
        <a:ext cx="290204" cy="313346"/>
      </dsp:txXfrm>
    </dsp:sp>
    <dsp:sp modelId="{5CE31AEE-F243-4791-997A-E81B040A3595}">
      <dsp:nvSpPr>
        <dsp:cNvPr id="0" name=""/>
        <dsp:cNvSpPr/>
      </dsp:nvSpPr>
      <dsp:spPr>
        <a:xfrm>
          <a:off x="4654755" y="3776189"/>
          <a:ext cx="3122108" cy="1012861"/>
        </a:xfrm>
        <a:prstGeom prst="ellipse">
          <a:avLst/>
        </a:prstGeom>
        <a:solidFill>
          <a:schemeClr val="tx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noProof="0" dirty="0" smtClean="0"/>
            <a:t>Protection des femmes de la violence</a:t>
          </a:r>
          <a:endParaRPr lang="fr-FR" sz="1600" kern="1200" noProof="0" dirty="0"/>
        </a:p>
      </dsp:txBody>
      <dsp:txXfrm>
        <a:off x="5111977" y="3924519"/>
        <a:ext cx="2207664" cy="716201"/>
      </dsp:txXfrm>
    </dsp:sp>
    <dsp:sp modelId="{E78E390A-03D3-4825-B176-78D46DD77EBD}">
      <dsp:nvSpPr>
        <dsp:cNvPr id="0" name=""/>
        <dsp:cNvSpPr/>
      </dsp:nvSpPr>
      <dsp:spPr>
        <a:xfrm rot="5147500">
          <a:off x="3746308" y="3535167"/>
          <a:ext cx="155422" cy="522242"/>
        </a:xfrm>
        <a:prstGeom prst="rightArrow">
          <a:avLst>
            <a:gd name="adj1" fmla="val 60000"/>
            <a:gd name="adj2" fmla="val 5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noProof="0" dirty="0"/>
        </a:p>
      </dsp:txBody>
      <dsp:txXfrm>
        <a:off x="3767911" y="3616364"/>
        <a:ext cx="108795" cy="313346"/>
      </dsp:txXfrm>
    </dsp:sp>
    <dsp:sp modelId="{0686C335-CFB0-4B73-A24A-CB821CDE6E01}">
      <dsp:nvSpPr>
        <dsp:cNvPr id="0" name=""/>
        <dsp:cNvSpPr/>
      </dsp:nvSpPr>
      <dsp:spPr>
        <a:xfrm>
          <a:off x="2772049" y="3946186"/>
          <a:ext cx="2227719" cy="1382405"/>
        </a:xfrm>
        <a:prstGeom prst="ellips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noProof="0" dirty="0" smtClean="0"/>
            <a:t>L’accès au crédit</a:t>
          </a:r>
          <a:endParaRPr lang="fr-FR" sz="1600" kern="1200" noProof="0" dirty="0"/>
        </a:p>
      </dsp:txBody>
      <dsp:txXfrm>
        <a:off x="3098291" y="4148635"/>
        <a:ext cx="1575235" cy="977507"/>
      </dsp:txXfrm>
    </dsp:sp>
    <dsp:sp modelId="{A77ECFEF-3B31-4FE0-9502-D84937BF9E4A}">
      <dsp:nvSpPr>
        <dsp:cNvPr id="0" name=""/>
        <dsp:cNvSpPr/>
      </dsp:nvSpPr>
      <dsp:spPr>
        <a:xfrm rot="8572392">
          <a:off x="2245494" y="3463615"/>
          <a:ext cx="444837" cy="522242"/>
        </a:xfrm>
        <a:prstGeom prst="rightArrow">
          <a:avLst>
            <a:gd name="adj1" fmla="val 60000"/>
            <a:gd name="adj2" fmla="val 50000"/>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noProof="0" dirty="0"/>
        </a:p>
      </dsp:txBody>
      <dsp:txXfrm rot="10800000">
        <a:off x="2365420" y="3527789"/>
        <a:ext cx="311386" cy="313346"/>
      </dsp:txXfrm>
    </dsp:sp>
    <dsp:sp modelId="{2FE87C4B-D93F-4CAE-80F5-DE921841CCD5}">
      <dsp:nvSpPr>
        <dsp:cNvPr id="0" name=""/>
        <dsp:cNvSpPr/>
      </dsp:nvSpPr>
      <dsp:spPr>
        <a:xfrm>
          <a:off x="360034" y="3805610"/>
          <a:ext cx="2118882" cy="1425647"/>
        </a:xfrm>
        <a:prstGeom prst="ellipse">
          <a:avLst/>
        </a:prstGeom>
        <a:solidFill>
          <a:schemeClr val="tx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noProof="0" dirty="0" smtClean="0"/>
            <a:t>L’accès à la justice</a:t>
          </a:r>
          <a:endParaRPr lang="fr-FR" sz="1600" kern="1200" noProof="0" dirty="0"/>
        </a:p>
      </dsp:txBody>
      <dsp:txXfrm>
        <a:off x="670337" y="4014391"/>
        <a:ext cx="1498276" cy="1008085"/>
      </dsp:txXfrm>
    </dsp:sp>
    <dsp:sp modelId="{40C91D07-A079-4E1C-B1BB-A4027F2461F8}">
      <dsp:nvSpPr>
        <dsp:cNvPr id="0" name=""/>
        <dsp:cNvSpPr/>
      </dsp:nvSpPr>
      <dsp:spPr>
        <a:xfrm rot="10932978">
          <a:off x="1945931" y="2427948"/>
          <a:ext cx="140739" cy="522242"/>
        </a:xfrm>
        <a:prstGeom prst="rightArrow">
          <a:avLst>
            <a:gd name="adj1" fmla="val 60000"/>
            <a:gd name="adj2" fmla="val 50000"/>
          </a:avLst>
        </a:prstGeom>
        <a:gradFill rotWithShape="0">
          <a:gsLst>
            <a:gs pos="0">
              <a:schemeClr val="accent4">
                <a:hueOff val="-3720641"/>
                <a:satOff val="22416"/>
                <a:lumOff val="1797"/>
                <a:alphaOff val="0"/>
                <a:shade val="51000"/>
                <a:satMod val="130000"/>
              </a:schemeClr>
            </a:gs>
            <a:gs pos="80000">
              <a:schemeClr val="accent4">
                <a:hueOff val="-3720641"/>
                <a:satOff val="22416"/>
                <a:lumOff val="1797"/>
                <a:alphaOff val="0"/>
                <a:shade val="93000"/>
                <a:satMod val="130000"/>
              </a:schemeClr>
            </a:gs>
            <a:gs pos="100000">
              <a:schemeClr val="accent4">
                <a:hueOff val="-3720641"/>
                <a:satOff val="22416"/>
                <a:lumOff val="179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noProof="0" dirty="0"/>
        </a:p>
      </dsp:txBody>
      <dsp:txXfrm rot="10800000">
        <a:off x="1988137" y="2533212"/>
        <a:ext cx="98517" cy="313346"/>
      </dsp:txXfrm>
    </dsp:sp>
    <dsp:sp modelId="{03C86DDE-48BB-487A-B481-523F59F2C18F}">
      <dsp:nvSpPr>
        <dsp:cNvPr id="0" name=""/>
        <dsp:cNvSpPr/>
      </dsp:nvSpPr>
      <dsp:spPr>
        <a:xfrm>
          <a:off x="0" y="1583940"/>
          <a:ext cx="1880196" cy="2126955"/>
        </a:xfrm>
        <a:prstGeom prst="ellipse">
          <a:avLst/>
        </a:prstGeom>
        <a:solidFill>
          <a:schemeClr val="accent6">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noProof="0" dirty="0" smtClean="0"/>
            <a:t>L’accès à l’emploi</a:t>
          </a:r>
          <a:endParaRPr lang="fr-FR" sz="1600" kern="1200" noProof="0" dirty="0"/>
        </a:p>
      </dsp:txBody>
      <dsp:txXfrm>
        <a:off x="275348" y="1895425"/>
        <a:ext cx="1329500" cy="1503985"/>
      </dsp:txXfrm>
    </dsp:sp>
    <dsp:sp modelId="{F0641714-DBE3-4683-9D0F-2D7494C14F5E}">
      <dsp:nvSpPr>
        <dsp:cNvPr id="0" name=""/>
        <dsp:cNvSpPr/>
      </dsp:nvSpPr>
      <dsp:spPr>
        <a:xfrm rot="13284203">
          <a:off x="2469888" y="1523300"/>
          <a:ext cx="351210" cy="522242"/>
        </a:xfrm>
        <a:prstGeom prst="rightArrow">
          <a:avLst>
            <a:gd name="adj1" fmla="val 60000"/>
            <a:gd name="adj2" fmla="val 5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r-FR" sz="2200" kern="1200" noProof="0" dirty="0"/>
        </a:p>
      </dsp:txBody>
      <dsp:txXfrm rot="10800000">
        <a:off x="2562084" y="1662589"/>
        <a:ext cx="245847" cy="313346"/>
      </dsp:txXfrm>
    </dsp:sp>
    <dsp:sp modelId="{E20BABA3-EC11-4CE0-B073-D209B04E49C4}">
      <dsp:nvSpPr>
        <dsp:cNvPr id="0" name=""/>
        <dsp:cNvSpPr/>
      </dsp:nvSpPr>
      <dsp:spPr>
        <a:xfrm>
          <a:off x="0" y="241204"/>
          <a:ext cx="3358375" cy="1382405"/>
        </a:xfrm>
        <a:prstGeom prst="ellipse">
          <a:avLst/>
        </a:prstGeom>
        <a:solidFill>
          <a:srgbClr val="C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noProof="0" dirty="0" smtClean="0"/>
            <a:t>L’accès aux institutions </a:t>
          </a:r>
          <a:endParaRPr lang="fr-FR" sz="1600" kern="1200" noProof="0" dirty="0"/>
        </a:p>
      </dsp:txBody>
      <dsp:txXfrm>
        <a:off x="491823" y="443653"/>
        <a:ext cx="2374729" cy="9775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449B4D-18F7-4357-A074-1DF4E8AEA698}">
      <dsp:nvSpPr>
        <dsp:cNvPr id="0" name=""/>
        <dsp:cNvSpPr/>
      </dsp:nvSpPr>
      <dsp:spPr>
        <a:xfrm>
          <a:off x="1121986" y="-39683"/>
          <a:ext cx="5985627" cy="5985627"/>
        </a:xfrm>
        <a:prstGeom prst="circularArrow">
          <a:avLst>
            <a:gd name="adj1" fmla="val 5544"/>
            <a:gd name="adj2" fmla="val 330680"/>
            <a:gd name="adj3" fmla="val 14502838"/>
            <a:gd name="adj4" fmla="val 16957635"/>
            <a:gd name="adj5" fmla="val 5757"/>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031687-DDBB-4C7C-A4C3-63D93D7E153F}">
      <dsp:nvSpPr>
        <dsp:cNvPr id="0" name=""/>
        <dsp:cNvSpPr/>
      </dsp:nvSpPr>
      <dsp:spPr>
        <a:xfrm>
          <a:off x="3174503" y="487"/>
          <a:ext cx="1880592" cy="94029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Access to new markets</a:t>
          </a:r>
          <a:endParaRPr lang="fr-FR" sz="1700" kern="1200" dirty="0"/>
        </a:p>
      </dsp:txBody>
      <dsp:txXfrm>
        <a:off x="3220404" y="46388"/>
        <a:ext cx="1788790" cy="848494"/>
      </dsp:txXfrm>
    </dsp:sp>
    <dsp:sp modelId="{7EC635C3-A4EF-4052-9B36-5E90FDCA1F72}">
      <dsp:nvSpPr>
        <dsp:cNvPr id="0" name=""/>
        <dsp:cNvSpPr/>
      </dsp:nvSpPr>
      <dsp:spPr>
        <a:xfrm>
          <a:off x="5170133" y="961532"/>
          <a:ext cx="1880592" cy="940296"/>
        </a:xfrm>
        <a:prstGeom prst="roundRect">
          <a:avLst/>
        </a:prstGeom>
        <a:solidFill>
          <a:schemeClr val="accent4">
            <a:hueOff val="-744128"/>
            <a:satOff val="4483"/>
            <a:lumOff val="3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Access to credit and finance </a:t>
          </a:r>
          <a:endParaRPr lang="fr-FR" sz="1700" kern="1200" dirty="0"/>
        </a:p>
      </dsp:txBody>
      <dsp:txXfrm>
        <a:off x="5216034" y="1007433"/>
        <a:ext cx="1788790" cy="848494"/>
      </dsp:txXfrm>
    </dsp:sp>
    <dsp:sp modelId="{646F1DA7-52B0-4BE9-ABCE-5FE7A33508A5}">
      <dsp:nvSpPr>
        <dsp:cNvPr id="0" name=""/>
        <dsp:cNvSpPr/>
      </dsp:nvSpPr>
      <dsp:spPr>
        <a:xfrm>
          <a:off x="5663013" y="3120980"/>
          <a:ext cx="1880592" cy="940296"/>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Access to BDS &amp; </a:t>
          </a:r>
          <a:r>
            <a:rPr lang="en-GB" sz="1700" kern="1200" dirty="0" smtClean="0"/>
            <a:t>managerial </a:t>
          </a:r>
          <a:r>
            <a:rPr lang="en-US" sz="1700" kern="1200" dirty="0" smtClean="0"/>
            <a:t>training</a:t>
          </a:r>
          <a:endParaRPr lang="fr-FR" sz="1700" kern="1200" dirty="0"/>
        </a:p>
      </dsp:txBody>
      <dsp:txXfrm>
        <a:off x="5708914" y="3166881"/>
        <a:ext cx="1788790" cy="848494"/>
      </dsp:txXfrm>
    </dsp:sp>
    <dsp:sp modelId="{1A626576-68B1-4406-AD2E-A81251F84F22}">
      <dsp:nvSpPr>
        <dsp:cNvPr id="0" name=""/>
        <dsp:cNvSpPr/>
      </dsp:nvSpPr>
      <dsp:spPr>
        <a:xfrm>
          <a:off x="4281994" y="4852723"/>
          <a:ext cx="1880592" cy="940296"/>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Business regulations and tax incentives</a:t>
          </a:r>
          <a:endParaRPr lang="fr-FR" sz="1700" kern="1200" dirty="0"/>
        </a:p>
      </dsp:txBody>
      <dsp:txXfrm>
        <a:off x="4327895" y="4898624"/>
        <a:ext cx="1788790" cy="848494"/>
      </dsp:txXfrm>
    </dsp:sp>
    <dsp:sp modelId="{1D32C9FD-9EE6-49B3-88B2-1EEBC85784C9}">
      <dsp:nvSpPr>
        <dsp:cNvPr id="0" name=""/>
        <dsp:cNvSpPr/>
      </dsp:nvSpPr>
      <dsp:spPr>
        <a:xfrm>
          <a:off x="2067012" y="4852723"/>
          <a:ext cx="1880592" cy="940296"/>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Being taken seriously as a business owner</a:t>
          </a:r>
          <a:endParaRPr lang="fr-FR" sz="1700" kern="1200" dirty="0"/>
        </a:p>
      </dsp:txBody>
      <dsp:txXfrm>
        <a:off x="2112913" y="4898624"/>
        <a:ext cx="1788790" cy="848494"/>
      </dsp:txXfrm>
    </dsp:sp>
    <dsp:sp modelId="{1C717196-6140-4A46-BA9B-4E952D90B1B9}">
      <dsp:nvSpPr>
        <dsp:cNvPr id="0" name=""/>
        <dsp:cNvSpPr/>
      </dsp:nvSpPr>
      <dsp:spPr>
        <a:xfrm>
          <a:off x="685994" y="3120980"/>
          <a:ext cx="1880592" cy="940296"/>
        </a:xfrm>
        <a:prstGeom prst="roundRect">
          <a:avLst/>
        </a:prstGeom>
        <a:solidFill>
          <a:schemeClr val="accent4">
            <a:hueOff val="-3720641"/>
            <a:satOff val="22416"/>
            <a:lumOff val="17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Balancing between work and family life</a:t>
          </a:r>
          <a:endParaRPr lang="fr-FR" sz="1700" kern="1200" dirty="0"/>
        </a:p>
      </dsp:txBody>
      <dsp:txXfrm>
        <a:off x="731895" y="3166881"/>
        <a:ext cx="1788790" cy="848494"/>
      </dsp:txXfrm>
    </dsp:sp>
    <dsp:sp modelId="{C16FA7E6-4559-40FE-BF32-71647249ADC0}">
      <dsp:nvSpPr>
        <dsp:cNvPr id="0" name=""/>
        <dsp:cNvSpPr/>
      </dsp:nvSpPr>
      <dsp:spPr>
        <a:xfrm>
          <a:off x="1178873" y="961532"/>
          <a:ext cx="1880592" cy="940296"/>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Political and security conditions</a:t>
          </a:r>
          <a:endParaRPr lang="fr-FR" sz="1700" kern="1200" dirty="0"/>
        </a:p>
      </dsp:txBody>
      <dsp:txXfrm>
        <a:off x="1224774" y="1007433"/>
        <a:ext cx="1788790" cy="8484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405FB1-B02A-4214-B3C4-D991F229DEA8}">
      <dsp:nvSpPr>
        <dsp:cNvPr id="0" name=""/>
        <dsp:cNvSpPr/>
      </dsp:nvSpPr>
      <dsp:spPr>
        <a:xfrm>
          <a:off x="1608178" y="0"/>
          <a:ext cx="1608178" cy="1354666"/>
        </a:xfrm>
        <a:prstGeom prst="trapezoid">
          <a:avLst>
            <a:gd name="adj" fmla="val 59357"/>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t>Partenaire locaux</a:t>
          </a:r>
          <a:endParaRPr lang="fr-FR" sz="2800" kern="1200" dirty="0"/>
        </a:p>
      </dsp:txBody>
      <dsp:txXfrm>
        <a:off x="1608178" y="0"/>
        <a:ext cx="1608178" cy="1354666"/>
      </dsp:txXfrm>
    </dsp:sp>
    <dsp:sp modelId="{ED9EC9F0-5E42-479F-BB96-35C66A96533E}">
      <dsp:nvSpPr>
        <dsp:cNvPr id="0" name=""/>
        <dsp:cNvSpPr/>
      </dsp:nvSpPr>
      <dsp:spPr>
        <a:xfrm>
          <a:off x="804089" y="1354666"/>
          <a:ext cx="3216357" cy="1354666"/>
        </a:xfrm>
        <a:prstGeom prst="trapezoid">
          <a:avLst>
            <a:gd name="adj" fmla="val 59357"/>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fr-FR" sz="3000" kern="1200" dirty="0" smtClean="0"/>
            <a:t>Formation collecte de donnée </a:t>
          </a:r>
          <a:endParaRPr lang="fr-FR" sz="3000" kern="1200" dirty="0"/>
        </a:p>
      </dsp:txBody>
      <dsp:txXfrm>
        <a:off x="1366951" y="1354666"/>
        <a:ext cx="2090632" cy="1354666"/>
      </dsp:txXfrm>
    </dsp:sp>
    <dsp:sp modelId="{BFBEB0C6-1E3E-40CB-A4E9-E66A063538E6}">
      <dsp:nvSpPr>
        <dsp:cNvPr id="0" name=""/>
        <dsp:cNvSpPr/>
      </dsp:nvSpPr>
      <dsp:spPr>
        <a:xfrm>
          <a:off x="0" y="2709333"/>
          <a:ext cx="4824536" cy="1354666"/>
        </a:xfrm>
        <a:prstGeom prst="trapezoid">
          <a:avLst>
            <a:gd name="adj" fmla="val 59357"/>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fr-FR" sz="3000" kern="1200" dirty="0" smtClean="0"/>
            <a:t>Partenariat stratégique LT</a:t>
          </a:r>
          <a:endParaRPr lang="fr-FR" sz="3000" kern="1200" dirty="0"/>
        </a:p>
      </dsp:txBody>
      <dsp:txXfrm>
        <a:off x="844293" y="2709333"/>
        <a:ext cx="3135948" cy="13546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0B96F-14C5-4060-B3B6-D7193FD4E35A}">
      <dsp:nvSpPr>
        <dsp:cNvPr id="0" name=""/>
        <dsp:cNvSpPr/>
      </dsp:nvSpPr>
      <dsp:spPr>
        <a:xfrm rot="10800000">
          <a:off x="0" y="15781"/>
          <a:ext cx="3984104" cy="1354666"/>
        </a:xfrm>
        <a:prstGeom prst="trapezoid">
          <a:avLst>
            <a:gd name="adj" fmla="val 49017"/>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Mobilisation de ressources</a:t>
          </a:r>
          <a:endParaRPr lang="fr-FR" sz="2100" kern="1200" dirty="0"/>
        </a:p>
      </dsp:txBody>
      <dsp:txXfrm rot="-10800000">
        <a:off x="697218" y="15781"/>
        <a:ext cx="2589667" cy="1354666"/>
      </dsp:txXfrm>
    </dsp:sp>
    <dsp:sp modelId="{D534824A-6175-4620-BA4E-81ED7B9C97DF}">
      <dsp:nvSpPr>
        <dsp:cNvPr id="0" name=""/>
        <dsp:cNvSpPr/>
      </dsp:nvSpPr>
      <dsp:spPr>
        <a:xfrm rot="10800000">
          <a:off x="664017" y="1354666"/>
          <a:ext cx="2656069" cy="1354666"/>
        </a:xfrm>
        <a:prstGeom prst="trapezoid">
          <a:avLst>
            <a:gd name="adj" fmla="val 49017"/>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Renforcement des capacités des </a:t>
          </a:r>
          <a:r>
            <a:rPr lang="fr-FR" sz="2100" kern="1200" dirty="0" err="1" smtClean="0"/>
            <a:t>OSEs</a:t>
          </a:r>
          <a:endParaRPr lang="fr-FR" sz="2100" kern="1200" dirty="0"/>
        </a:p>
      </dsp:txBody>
      <dsp:txXfrm rot="-10800000">
        <a:off x="1128829" y="1354666"/>
        <a:ext cx="1726445" cy="1354666"/>
      </dsp:txXfrm>
    </dsp:sp>
    <dsp:sp modelId="{1CD8B904-48AA-47C8-A96C-D777C97B66E0}">
      <dsp:nvSpPr>
        <dsp:cNvPr id="0" name=""/>
        <dsp:cNvSpPr/>
      </dsp:nvSpPr>
      <dsp:spPr>
        <a:xfrm rot="10800000">
          <a:off x="1328034" y="2709333"/>
          <a:ext cx="1328034" cy="1354666"/>
        </a:xfrm>
        <a:prstGeom prst="trapezoid">
          <a:avLst>
            <a:gd name="adj" fmla="val 5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kern="1200" dirty="0" smtClean="0"/>
            <a:t>Partenariat stratégique LT</a:t>
          </a:r>
          <a:endParaRPr lang="fr-FR" sz="2100" kern="1200" dirty="0"/>
        </a:p>
      </dsp:txBody>
      <dsp:txXfrm rot="-10800000">
        <a:off x="1328034" y="2709333"/>
        <a:ext cx="1328034" cy="135466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E21C90D-8F35-445B-8C77-BD15331FAD26}" type="datetimeFigureOut">
              <a:rPr lang="fr-FR" smtClean="0"/>
              <a:pPr/>
              <a:t>04/07/2018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E0E3A00-98EE-4A1A-B292-EAA60C97755E}" type="slidenum">
              <a:rPr lang="fr-FR" smtClean="0"/>
              <a:pPr/>
              <a:t>‹N°›</a:t>
            </a:fld>
            <a:endParaRPr lang="fr-FR"/>
          </a:p>
        </p:txBody>
      </p:sp>
    </p:spTree>
    <p:extLst>
      <p:ext uri="{BB962C8B-B14F-4D97-AF65-F5344CB8AC3E}">
        <p14:creationId xmlns="" xmlns:p14="http://schemas.microsoft.com/office/powerpoint/2010/main" val="4225513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pPr/>
              <a:t>2</a:t>
            </a:fld>
            <a:endParaRPr lang="fr-FR"/>
          </a:p>
        </p:txBody>
      </p:sp>
    </p:spTree>
    <p:extLst>
      <p:ext uri="{BB962C8B-B14F-4D97-AF65-F5344CB8AC3E}">
        <p14:creationId xmlns="" xmlns:p14="http://schemas.microsoft.com/office/powerpoint/2010/main" val="616423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pPr/>
              <a:t>6</a:t>
            </a:fld>
            <a:endParaRPr lang="fr-FR"/>
          </a:p>
        </p:txBody>
      </p:sp>
    </p:spTree>
    <p:extLst>
      <p:ext uri="{BB962C8B-B14F-4D97-AF65-F5344CB8AC3E}">
        <p14:creationId xmlns="" xmlns:p14="http://schemas.microsoft.com/office/powerpoint/2010/main" val="3030029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In 2013, it was estimated that the percentage of firms with female participation in ownership in the MENA region was 22.7 percent, compared to an overall of 35.2 percent worldwide. </a:t>
            </a:r>
            <a:endParaRPr lang="fr-FR"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pPr/>
              <a:t>7</a:t>
            </a:fld>
            <a:endParaRPr lang="fr-FR"/>
          </a:p>
        </p:txBody>
      </p:sp>
    </p:spTree>
    <p:extLst>
      <p:ext uri="{BB962C8B-B14F-4D97-AF65-F5344CB8AC3E}">
        <p14:creationId xmlns="" xmlns:p14="http://schemas.microsoft.com/office/powerpoint/2010/main" val="616423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In 2013, it was estimated that the percentage of firms with female participation in ownership in the MENA region was 22.7 percent, compared to an overall of 35.2 percent worldwide. </a:t>
            </a:r>
            <a:endParaRPr lang="fr-FR"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solidFill>
                  <a:prstClr val="black"/>
                </a:solidFill>
              </a:rPr>
              <a:pPr/>
              <a:t>8</a:t>
            </a:fld>
            <a:endParaRPr lang="fr-FR">
              <a:solidFill>
                <a:prstClr val="black"/>
              </a:solidFill>
            </a:endParaRPr>
          </a:p>
        </p:txBody>
      </p:sp>
    </p:spTree>
    <p:extLst>
      <p:ext uri="{BB962C8B-B14F-4D97-AF65-F5344CB8AC3E}">
        <p14:creationId xmlns="" xmlns:p14="http://schemas.microsoft.com/office/powerpoint/2010/main" val="616423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Source CAWTAR report in 2015 : Promoting women empowerment for Inclusive and Sustainable industrial Development in the MENA region</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solidFill>
                  <a:prstClr val="black"/>
                </a:solidFill>
              </a:rPr>
              <a:pPr/>
              <a:t>9</a:t>
            </a:fld>
            <a:endParaRPr lang="fr-FR">
              <a:solidFill>
                <a:prstClr val="black"/>
              </a:solidFill>
            </a:endParaRPr>
          </a:p>
        </p:txBody>
      </p:sp>
    </p:spTree>
    <p:extLst>
      <p:ext uri="{BB962C8B-B14F-4D97-AF65-F5344CB8AC3E}">
        <p14:creationId xmlns="" xmlns:p14="http://schemas.microsoft.com/office/powerpoint/2010/main" val="616423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Source CAWTAR report in 2015 : Promoting women empowerment for Inclusive and Sustainable industrial Development in the MENA region</a:t>
            </a:r>
            <a:endParaRPr lang="fr-FR" sz="1200" kern="1200" dirty="0" smtClean="0">
              <a:solidFill>
                <a:schemeClr val="tx1"/>
              </a:solidFill>
              <a:effectLst/>
              <a:latin typeface="+mn-lt"/>
              <a:ea typeface="+mn-ea"/>
              <a:cs typeface="+mn-cs"/>
            </a:endParaRP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solidFill>
                  <a:prstClr val="black"/>
                </a:solidFill>
              </a:rPr>
              <a:pPr/>
              <a:t>10</a:t>
            </a:fld>
            <a:endParaRPr lang="fr-FR">
              <a:solidFill>
                <a:prstClr val="black"/>
              </a:solidFill>
            </a:endParaRPr>
          </a:p>
        </p:txBody>
      </p:sp>
    </p:spTree>
    <p:extLst>
      <p:ext uri="{BB962C8B-B14F-4D97-AF65-F5344CB8AC3E}">
        <p14:creationId xmlns="" xmlns:p14="http://schemas.microsoft.com/office/powerpoint/2010/main" val="616423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pPr/>
              <a:t>11</a:t>
            </a:fld>
            <a:endParaRPr lang="fr-FR"/>
          </a:p>
        </p:txBody>
      </p:sp>
    </p:spTree>
    <p:extLst>
      <p:ext uri="{BB962C8B-B14F-4D97-AF65-F5344CB8AC3E}">
        <p14:creationId xmlns="" xmlns:p14="http://schemas.microsoft.com/office/powerpoint/2010/main" val="3950936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E0E3A00-98EE-4A1A-B292-EAA60C97755E}" type="slidenum">
              <a:rPr lang="fr-FR" smtClean="0">
                <a:solidFill>
                  <a:prstClr val="black"/>
                </a:solidFill>
              </a:rPr>
              <a:pPr/>
              <a:t>14</a:t>
            </a:fld>
            <a:endParaRPr lang="fr-FR">
              <a:solidFill>
                <a:prstClr val="black"/>
              </a:solidFill>
            </a:endParaRPr>
          </a:p>
        </p:txBody>
      </p:sp>
    </p:spTree>
    <p:extLst>
      <p:ext uri="{BB962C8B-B14F-4D97-AF65-F5344CB8AC3E}">
        <p14:creationId xmlns="" xmlns:p14="http://schemas.microsoft.com/office/powerpoint/2010/main" val="616423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7245423F-BF8B-4A99-8D2C-4BEECCA18F07}" type="datetime1">
              <a:rPr lang="fr-FR" smtClean="0"/>
              <a:pPr/>
              <a:t>04/07/2018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610EDB7-7884-42EC-8124-0A6E007D2105}" type="datetime1">
              <a:rPr lang="fr-FR" smtClean="0"/>
              <a:pPr/>
              <a:t>04/07/2018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6C98942-4F35-4716-937B-455167814D0A}" type="datetime1">
              <a:rPr lang="fr-FR" smtClean="0"/>
              <a:pPr/>
              <a:t>04/07/2018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A79F927A-BB20-494D-9A9A-30EC6BEBE870}"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467148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21EAFD7-A209-4C4B-A950-80D8E97B9E12}"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939363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9F29707-83F4-432A-ABA5-CDB25C9FC6AE}"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836314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7EB81B9-7A83-4505-9A33-8BD26F865DA4}"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760811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2C2824A-C0F8-4439-86FA-A991849CB899}" type="datetime1">
              <a:rPr lang="fr-FR" smtClean="0">
                <a:solidFill>
                  <a:prstClr val="black">
                    <a:tint val="75000"/>
                  </a:prstClr>
                </a:solidFill>
              </a:rPr>
              <a:pPr/>
              <a:t>04/07/2018</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395329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9CCBFD10-2703-4BA4-AE5E-CB396E72B965}" type="datetime1">
              <a:rPr lang="fr-FR" smtClean="0">
                <a:solidFill>
                  <a:prstClr val="black">
                    <a:tint val="75000"/>
                  </a:prstClr>
                </a:solidFill>
              </a:rPr>
              <a:pPr/>
              <a:t>04/07/2018</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269066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EE81B7-2F0E-4F0B-80E7-5E68B4F7C4DB}" type="datetime1">
              <a:rPr lang="fr-FR" smtClean="0">
                <a:solidFill>
                  <a:prstClr val="black">
                    <a:tint val="75000"/>
                  </a:prstClr>
                </a:solidFill>
              </a:rPr>
              <a:pPr/>
              <a:t>04/07/2018</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027781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A986C46-41B9-4DD0-A1B3-6D7A12E1A1E3}"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4063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F1A4AB4-A272-4F36-892C-9682470A793C}" type="datetime1">
              <a:rPr lang="fr-FR" smtClean="0"/>
              <a:pPr/>
              <a:t>04/07/2018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F3F2455-8664-4A70-A282-166796574A40}"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886649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AA43B12-557D-4E7D-A1BE-3DD509006696}"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9515513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B661D1A-4951-441E-B917-CC31D9F634EA}"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767098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7280224D-4B44-40D6-8BA1-7DD53613ED2A}"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7031594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83972C0-80BD-4FED-99D3-E5FFCD585B51}"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8041042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7837C03-5918-42E1-80E1-04B9E73846FD}"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479604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FA9FF4F-D3F1-47DC-BDFC-38A4A48618C6}"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3130012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2B5160A-FBB0-4E99-805E-05BB4FA35F1C}" type="datetime1">
              <a:rPr lang="fr-FR" smtClean="0">
                <a:solidFill>
                  <a:prstClr val="black">
                    <a:tint val="75000"/>
                  </a:prstClr>
                </a:solidFill>
              </a:rPr>
              <a:pPr/>
              <a:t>04/07/2018</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5920644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322647A2-854C-4C01-BBB1-2FDC35D86B2D}" type="datetime1">
              <a:rPr lang="fr-FR" smtClean="0">
                <a:solidFill>
                  <a:prstClr val="black">
                    <a:tint val="75000"/>
                  </a:prstClr>
                </a:solidFill>
              </a:rPr>
              <a:pPr/>
              <a:t>04/07/2018</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5041592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15F6078-DEBD-458C-A1C6-0E5D1AE9D6CF}" type="datetime1">
              <a:rPr lang="fr-FR" smtClean="0">
                <a:solidFill>
                  <a:prstClr val="black">
                    <a:tint val="75000"/>
                  </a:prstClr>
                </a:solidFill>
              </a:rPr>
              <a:pPr/>
              <a:t>04/07/2018</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8182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7FE9EC8-A8E2-4E3E-9110-DBC47ADB87F0}" type="datetime1">
              <a:rPr lang="fr-FR" smtClean="0"/>
              <a:pPr/>
              <a:t>04/07/2018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DD40BB7-994A-489D-8C0C-656A1EE0FCE3}"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7925013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0376220-C700-43B0-8F97-0E42BF863D25}"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372673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0B3AB6E-ED6E-41E1-BB5E-941008363CAC}"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428098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E122214-E53A-41EE-89BB-5CE372F9CEA6}"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132420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0AD8319-C881-4635-A92D-27E752D48775}"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7031594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8BF020-CF9D-42D1-AD79-DF6649071C3E}"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804104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57465C7-CF69-43FC-A726-6F8D188913FE}"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479604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B859955-853E-4CA8-807B-BACB7BDBE5AA}"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3130012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3CDACB3-2C0A-4332-8B93-0C174EB59F9A}" type="datetime1">
              <a:rPr lang="fr-FR" smtClean="0">
                <a:solidFill>
                  <a:prstClr val="black">
                    <a:tint val="75000"/>
                  </a:prstClr>
                </a:solidFill>
              </a:rPr>
              <a:pPr/>
              <a:t>04/07/2018</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5920644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D2BB7F2-43D4-423A-A547-9A51EB087A6D}" type="datetime1">
              <a:rPr lang="fr-FR" smtClean="0">
                <a:solidFill>
                  <a:prstClr val="black">
                    <a:tint val="75000"/>
                  </a:prstClr>
                </a:solidFill>
              </a:rPr>
              <a:pPr/>
              <a:t>04/07/2018</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50415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1E7F5C5-E9E2-4A3B-A802-C1D5BB80E77C}" type="datetime1">
              <a:rPr lang="fr-FR" smtClean="0"/>
              <a:pPr/>
              <a:t>04/07/2018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6320B2-963E-494A-98C2-8BEA7492AE76}" type="datetime1">
              <a:rPr lang="fr-FR" smtClean="0">
                <a:solidFill>
                  <a:prstClr val="black">
                    <a:tint val="75000"/>
                  </a:prstClr>
                </a:solidFill>
              </a:rPr>
              <a:pPr/>
              <a:t>04/07/2018</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818286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003218B-372B-4885-8033-45ECD4C9A52F}"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7925013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6F5DE89-4B8F-44F8-B200-4360E390813F}"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372673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7CAFB0C-B7F2-4533-B134-3B3D84D402D8}"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428098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1FB46AB-5B64-4249-B43A-F7242178344C}"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132420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E859645-F1A5-457B-B2EB-350147E34675}"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7031594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A56697-CC69-4D11-AC55-B50598DDC9BF}"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8041042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E9FDF4C-FD4E-453A-805D-BC1E07B37BBC}"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4796041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2896266-E5CD-4244-88A8-7D7D0243B91C}"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3130012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C7B72FE-71D6-4AA7-8E18-D805CBA1EB88}" type="datetime1">
              <a:rPr lang="fr-FR" smtClean="0">
                <a:solidFill>
                  <a:prstClr val="black">
                    <a:tint val="75000"/>
                  </a:prstClr>
                </a:solidFill>
              </a:rPr>
              <a:pPr/>
              <a:t>04/07/2018</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592064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2E0CC8C-5A4D-46D9-9A76-89344556C925}" type="datetime1">
              <a:rPr lang="fr-FR" smtClean="0"/>
              <a:pPr/>
              <a:t>04/07/2018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3E2ADD91-F06D-4D71-A4E1-68C6A77EF655}" type="datetime1">
              <a:rPr lang="fr-FR" smtClean="0">
                <a:solidFill>
                  <a:prstClr val="black">
                    <a:tint val="75000"/>
                  </a:prstClr>
                </a:solidFill>
              </a:rPr>
              <a:pPr/>
              <a:t>04/07/2018</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25041592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1908D68-F4ED-4D6B-BC24-B2ACC6AED55C}" type="datetime1">
              <a:rPr lang="fr-FR" smtClean="0">
                <a:solidFill>
                  <a:prstClr val="black">
                    <a:tint val="75000"/>
                  </a:prstClr>
                </a:solidFill>
              </a:rPr>
              <a:pPr/>
              <a:t>04/07/2018</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818286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C7F4FB4-C944-41B3-AABE-1887D811C58A}"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37925013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D193ABA-B459-4059-B11B-859D2C48DAAF}" type="datetime1">
              <a:rPr lang="fr-FR" smtClean="0">
                <a:solidFill>
                  <a:prstClr val="black">
                    <a:tint val="75000"/>
                  </a:prstClr>
                </a:solidFill>
              </a:rPr>
              <a:pPr/>
              <a:t>04/07/2018</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372673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5F25684-033C-4465-9CA6-6303BA0B850C}"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0428098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D01597-852D-46C9-AC2B-CF7473577283}"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41324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FBC099DB-7D4E-4646-8FA7-72CA3D0C9C76}" type="datetime1">
              <a:rPr lang="fr-FR" smtClean="0"/>
              <a:pPr/>
              <a:t>04/07/2018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AD28E5B-A235-4704-AE73-DBC3CB463426}" type="datetime1">
              <a:rPr lang="fr-FR" smtClean="0"/>
              <a:pPr/>
              <a:t>04/07/2018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780A21-5E5F-44E6-A44E-4B7F67F9E2A7}" type="datetime1">
              <a:rPr lang="fr-FR" smtClean="0"/>
              <a:pPr/>
              <a:t>04/07/2018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5767732-EE0F-44C8-95F4-F48840E12488}" type="datetime1">
              <a:rPr lang="fr-FR" smtClean="0"/>
              <a:pPr/>
              <a:t>04/07/2018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8A74068-2F69-4897-8EB3-BB15254F0B6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E2BAA8-6B1B-45F0-BDEE-0063C7B070AA}" type="datetime1">
              <a:rPr lang="fr-FR" smtClean="0"/>
              <a:pPr/>
              <a:t>04/07/2018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74068-2F69-4897-8EB3-BB15254F0B6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B3E42-6896-4DDB-86EE-3D4D38EBFB65}"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5883616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DFD00-41C4-4D79-B2A6-8E0EDC81BF2E}"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2906690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BD0FD-C9CF-41E2-A55C-474B3E656F71}"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29066908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6B3D5-DC75-4615-9B11-68239AD0A595}" type="datetime1">
              <a:rPr lang="fr-FR" smtClean="0">
                <a:solidFill>
                  <a:prstClr val="black">
                    <a:tint val="75000"/>
                  </a:prstClr>
                </a:solidFill>
              </a:rPr>
              <a:pPr/>
              <a:t>04/07/2018</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74068-2F69-4897-8EB3-BB15254F0B65}"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 xmlns:p14="http://schemas.microsoft.com/office/powerpoint/2010/main" val="129066908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4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hyperlink" Target="http://www.oecd.org/mena/competitiveness/women-empowerment.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4.xml"/><Relationship Id="rId13"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3.xml"/><Relationship Id="rId12"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35.xml"/><Relationship Id="rId6" Type="http://schemas.openxmlformats.org/officeDocument/2006/relationships/diagramQuickStyle" Target="../diagrams/quickStyle3.xml"/><Relationship Id="rId11" Type="http://schemas.openxmlformats.org/officeDocument/2006/relationships/diagramColors" Target="../diagrams/colors4.xml"/><Relationship Id="rId5" Type="http://schemas.openxmlformats.org/officeDocument/2006/relationships/diagramLayout" Target="../diagrams/layout3.xml"/><Relationship Id="rId10" Type="http://schemas.openxmlformats.org/officeDocument/2006/relationships/diagramQuickStyle" Target="../diagrams/quickStyle4.xml"/><Relationship Id="rId4" Type="http://schemas.openxmlformats.org/officeDocument/2006/relationships/diagramData" Target="../diagrams/data3.xml"/><Relationship Id="rId9"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690" y="1412776"/>
            <a:ext cx="6085858" cy="3960440"/>
          </a:xfrm>
        </p:spPr>
        <p:txBody>
          <a:bodyPr>
            <a:normAutofit/>
          </a:bodyPr>
          <a:lstStyle/>
          <a:p>
            <a:r>
              <a:rPr lang="fr-FR" b="1" dirty="0" smtClean="0">
                <a:solidFill>
                  <a:srgbClr val="954B96"/>
                </a:solidFill>
                <a:latin typeface="Helvetica" pitchFamily="2" charset="0"/>
              </a:rPr>
              <a:t>Kick-Off </a:t>
            </a:r>
            <a:r>
              <a:rPr lang="fr-FR" b="1" dirty="0" err="1" smtClean="0">
                <a:solidFill>
                  <a:srgbClr val="954B96"/>
                </a:solidFill>
                <a:latin typeface="Helvetica" pitchFamily="2" charset="0"/>
              </a:rPr>
              <a:t>Seminar</a:t>
            </a:r>
            <a:r>
              <a:rPr lang="fr-FR" b="1" dirty="0" smtClean="0">
                <a:solidFill>
                  <a:srgbClr val="954B96"/>
                </a:solidFill>
                <a:latin typeface="Helvetica" pitchFamily="2" charset="0"/>
              </a:rPr>
              <a:t> </a:t>
            </a:r>
            <a:br>
              <a:rPr lang="fr-FR" b="1" dirty="0" smtClean="0">
                <a:solidFill>
                  <a:srgbClr val="954B96"/>
                </a:solidFill>
                <a:latin typeface="Helvetica" pitchFamily="2" charset="0"/>
              </a:rPr>
            </a:br>
            <a:r>
              <a:rPr lang="fr-FR" b="1" dirty="0" smtClean="0">
                <a:solidFill>
                  <a:srgbClr val="954B96"/>
                </a:solidFill>
                <a:latin typeface="Helvetica" pitchFamily="2" charset="0"/>
              </a:rPr>
              <a:t>28 juin 2018</a:t>
            </a:r>
            <a:br>
              <a:rPr lang="fr-FR" b="1" dirty="0" smtClean="0">
                <a:solidFill>
                  <a:srgbClr val="954B96"/>
                </a:solidFill>
                <a:latin typeface="Helvetica" pitchFamily="2" charset="0"/>
              </a:rPr>
            </a:br>
            <a:r>
              <a:rPr lang="fr-FR" sz="2700" b="1" dirty="0" smtClean="0"/>
              <a:t> Consolider la coopération inter et intra régionale pour une croissance inclusive </a:t>
            </a:r>
            <a:r>
              <a:rPr lang="fr-FR" sz="2700" b="1" dirty="0"/>
              <a:t>et durable : le rôle des Organisations de Support </a:t>
            </a:r>
            <a:r>
              <a:rPr lang="fr-FR" sz="2700" b="1" dirty="0" smtClean="0"/>
              <a:t>aux Entreprises </a:t>
            </a:r>
            <a:r>
              <a:rPr lang="fr-FR" sz="2700" b="1" dirty="0"/>
              <a:t>pour répondre aux besoins actuels des pays du Voisinage Sud</a:t>
            </a:r>
          </a:p>
        </p:txBody>
      </p:sp>
      <p:sp>
        <p:nvSpPr>
          <p:cNvPr id="4" name="ZoneTexte 3">
            <a:extLst>
              <a:ext uri="{FF2B5EF4-FFF2-40B4-BE49-F238E27FC236}">
                <a16:creationId xmlns="" xmlns:a16="http://schemas.microsoft.com/office/drawing/2014/main" id="{265D5A3C-1588-BA42-9031-5DE38916814E}"/>
              </a:ext>
            </a:extLst>
          </p:cNvPr>
          <p:cNvSpPr txBox="1"/>
          <p:nvPr/>
        </p:nvSpPr>
        <p:spPr>
          <a:xfrm>
            <a:off x="2222938" y="2837793"/>
            <a:ext cx="184731" cy="369332"/>
          </a:xfrm>
          <a:prstGeom prst="rect">
            <a:avLst/>
          </a:prstGeom>
          <a:noFill/>
        </p:spPr>
        <p:txBody>
          <a:bodyPr wrap="none" rtlCol="0">
            <a:spAutoFit/>
          </a:bodyPr>
          <a:lstStyle/>
          <a:p>
            <a:endParaRPr lang="fr-FR" dirty="0"/>
          </a:p>
        </p:txBody>
      </p:sp>
      <p:sp>
        <p:nvSpPr>
          <p:cNvPr id="3" name="Espace réservé du pied de page 2"/>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8A74068-2F69-4897-8EB3-BB15254F0B65}"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844672714"/>
              </p:ext>
            </p:extLst>
          </p:nvPr>
        </p:nvGraphicFramePr>
        <p:xfrm>
          <a:off x="457200" y="332656"/>
          <a:ext cx="8229600" cy="57935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itle 2"/>
          <p:cNvSpPr>
            <a:spLocks noGrp="1"/>
          </p:cNvSpPr>
          <p:nvPr>
            <p:ph type="title"/>
          </p:nvPr>
        </p:nvSpPr>
        <p:spPr>
          <a:xfrm>
            <a:off x="3203848" y="2348880"/>
            <a:ext cx="2592288" cy="1872208"/>
          </a:xfrm>
        </p:spPr>
        <p:txBody>
          <a:bodyPr>
            <a:normAutofit/>
          </a:bodyPr>
          <a:lstStyle/>
          <a:p>
            <a:pPr algn="ctr">
              <a:buNone/>
            </a:pPr>
            <a:r>
              <a:rPr lang="en-US" sz="2400" b="1" dirty="0">
                <a:solidFill>
                  <a:srgbClr val="954B96"/>
                </a:solidFill>
                <a:effectLst>
                  <a:outerShdw blurRad="38100" dist="38100" dir="2700000" algn="tl">
                    <a:srgbClr val="000000">
                      <a:alpha val="43137"/>
                    </a:srgbClr>
                  </a:outerShdw>
                </a:effectLst>
              </a:rPr>
              <a:t>M</a:t>
            </a:r>
            <a:r>
              <a:rPr lang="en-US" sz="2400" b="1" dirty="0" smtClean="0">
                <a:solidFill>
                  <a:srgbClr val="954B96"/>
                </a:solidFill>
                <a:effectLst>
                  <a:outerShdw blurRad="38100" dist="38100" dir="2700000" algn="tl">
                    <a:srgbClr val="000000">
                      <a:alpha val="43137"/>
                    </a:srgbClr>
                  </a:outerShdw>
                </a:effectLst>
              </a:rPr>
              <a:t>ain challenges faced by women entrepreneurship </a:t>
            </a:r>
            <a:endParaRPr lang="en-GB" sz="4800" b="1" dirty="0">
              <a:solidFill>
                <a:srgbClr val="954B96"/>
              </a:solidFill>
              <a:effectLst>
                <a:outerShdw blurRad="38100" dist="38100" dir="2700000" algn="tl">
                  <a:srgbClr val="000000">
                    <a:alpha val="43137"/>
                  </a:srgbClr>
                </a:outerShdw>
              </a:effectLst>
            </a:endParaRPr>
          </a:p>
        </p:txBody>
      </p:sp>
      <p:sp>
        <p:nvSpPr>
          <p:cNvPr id="2" name="Espace réservé du pied de page 1"/>
          <p:cNvSpPr>
            <a:spLocks noGrp="1"/>
          </p:cNvSpPr>
          <p:nvPr>
            <p:ph type="ftr" sz="quarter" idx="11"/>
          </p:nvPr>
        </p:nvSpPr>
        <p:spPr/>
        <p:txBody>
          <a:bodyPr/>
          <a:lstStyle/>
          <a:p>
            <a:endParaRPr lang="fr-FR">
              <a:solidFill>
                <a:prstClr val="black">
                  <a:tint val="75000"/>
                </a:prstClr>
              </a:solidFill>
            </a:endParaRPr>
          </a:p>
        </p:txBody>
      </p:sp>
      <p:sp>
        <p:nvSpPr>
          <p:cNvPr id="3" name="Espace réservé du numéro de diapositive 2"/>
          <p:cNvSpPr>
            <a:spLocks noGrp="1"/>
          </p:cNvSpPr>
          <p:nvPr>
            <p:ph type="sldNum" sz="quarter" idx="12"/>
          </p:nvPr>
        </p:nvSpPr>
        <p:spPr/>
        <p:txBody>
          <a:bodyPr/>
          <a:lstStyle/>
          <a:p>
            <a:fld id="{58A74068-2F69-4897-8EB3-BB15254F0B65}" type="slidenum">
              <a:rPr lang="fr-FR" smtClean="0">
                <a:solidFill>
                  <a:prstClr val="black">
                    <a:tint val="75000"/>
                  </a:prstClr>
                </a:solidFill>
              </a:rPr>
              <a:pPr/>
              <a:t>10</a:t>
            </a:fld>
            <a:endParaRPr lang="fr-FR">
              <a:solidFill>
                <a:prstClr val="black">
                  <a:tint val="75000"/>
                </a:prstClr>
              </a:solidFill>
            </a:endParaRPr>
          </a:p>
        </p:txBody>
      </p:sp>
    </p:spTree>
    <p:extLst>
      <p:ext uri="{BB962C8B-B14F-4D97-AF65-F5344CB8AC3E}">
        <p14:creationId xmlns="" xmlns:p14="http://schemas.microsoft.com/office/powerpoint/2010/main" val="3756092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480720"/>
          </a:xfrm>
        </p:spPr>
        <p:txBody>
          <a:bodyPr>
            <a:noAutofit/>
          </a:bodyPr>
          <a:lstStyle/>
          <a:p>
            <a:pPr fontAlgn="base"/>
            <a:r>
              <a:rPr lang="fr-FR" sz="2000" dirty="0"/>
              <a:t>ET CELA NE PEUT SE FAIRE QUE DANS LE CADRE DE VERITABLE </a:t>
            </a:r>
            <a:r>
              <a:rPr lang="fr-FR" sz="2000" b="1" dirty="0"/>
              <a:t>PARTENARIAT </a:t>
            </a:r>
            <a:r>
              <a:rPr lang="fr-FR" sz="2000" dirty="0" smtClean="0"/>
              <a:t>  </a:t>
            </a:r>
            <a:r>
              <a:rPr lang="fr-FR" sz="2000" dirty="0"/>
              <a:t> </a:t>
            </a:r>
            <a:r>
              <a:rPr lang="fr-FR" sz="2000" dirty="0" smtClean="0"/>
              <a:t>« WIN /WIN »  PPP (P=société civile)</a:t>
            </a:r>
          </a:p>
          <a:p>
            <a:pPr fontAlgn="base"/>
            <a:endParaRPr lang="fr-FR" sz="2000" dirty="0"/>
          </a:p>
          <a:p>
            <a:pPr marL="0" indent="0" fontAlgn="base">
              <a:buNone/>
            </a:pPr>
            <a:endParaRPr lang="fr-FR" sz="2000" dirty="0" smtClean="0"/>
          </a:p>
          <a:p>
            <a:pPr fontAlgn="base"/>
            <a:r>
              <a:rPr lang="fr-FR" sz="2000" dirty="0" smtClean="0"/>
              <a:t>la </a:t>
            </a:r>
            <a:r>
              <a:rPr lang="fr-FR" sz="2000" dirty="0"/>
              <a:t>Tunisie co-préside actuellement l’Initiative MENA-OCDE sur la gouvernance et la compétitivité pour le développement, et le ministre tunisien du Développement, de l’investissement et de la coopération internationale co-préside le Programme pour la compétitivité . </a:t>
            </a:r>
            <a:endParaRPr lang="fr-FR" sz="2000" dirty="0" smtClean="0"/>
          </a:p>
          <a:p>
            <a:pPr marL="0" indent="0" fontAlgn="base">
              <a:buNone/>
            </a:pPr>
            <a:endParaRPr lang="fr-FR" sz="2000" dirty="0"/>
          </a:p>
          <a:p>
            <a:r>
              <a:rPr lang="fr-FR" sz="2000" dirty="0"/>
              <a:t>Cette coprésidence est l’occasion pour la Tunisie de jouer un rôle moteur dans le dialogue régional du Programme et de bénéficier de liens plus étroits avec l’OCDE. </a:t>
            </a:r>
            <a:r>
              <a:rPr lang="fr-FR" sz="2000" i="1" dirty="0"/>
              <a:t>voir par ex : la publication de l’OCDE L’autonomisation économique des femmes dans certains pays MENA font l’objet de discussions lors de consultations nationales entre représentants du gouvernement, des entreprises et de la société civile en vue d’identifier les réformes futures. </a:t>
            </a:r>
            <a:r>
              <a:rPr lang="fr-FR" sz="2000" i="1" u="sng" dirty="0">
                <a:hlinkClick r:id="rId3"/>
              </a:rPr>
              <a:t>www.oecd.org/mena/competitiveness/women-empowerment.htm</a:t>
            </a:r>
            <a:endParaRPr lang="fr-FR" sz="2000" dirty="0"/>
          </a:p>
          <a:p>
            <a:endParaRPr lang="en-US" sz="2000" dirty="0"/>
          </a:p>
        </p:txBody>
      </p:sp>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11</a:t>
            </a:fld>
            <a:endParaRPr lang="fr-FR"/>
          </a:p>
        </p:txBody>
      </p:sp>
    </p:spTree>
    <p:extLst>
      <p:ext uri="{BB962C8B-B14F-4D97-AF65-F5344CB8AC3E}">
        <p14:creationId xmlns="" xmlns:p14="http://schemas.microsoft.com/office/powerpoint/2010/main" val="442627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225555"/>
          </a:xfrm>
        </p:spPr>
        <p:txBody>
          <a:bodyPr>
            <a:noAutofit/>
          </a:bodyPr>
          <a:lstStyle/>
          <a:p>
            <a:pPr>
              <a:buFont typeface="Wingdings" panose="05000000000000000000" pitchFamily="2" charset="2"/>
              <a:buChar char="Ø"/>
            </a:pPr>
            <a:r>
              <a:rPr lang="fr-FR" sz="1600" b="1" dirty="0"/>
              <a:t>LE PARTENARIAT EST AU CŒUR DU  CAWTAR ET DU    PROJET EBSOMED dont l axe central  est la construction de partenariat  </a:t>
            </a:r>
            <a:r>
              <a:rPr lang="fr-FR" sz="1600" b="1" dirty="0" err="1"/>
              <a:t>strategique</a:t>
            </a:r>
            <a:r>
              <a:rPr lang="fr-FR" sz="1600" b="1" dirty="0"/>
              <a:t> et diversifié  d’où </a:t>
            </a:r>
            <a:r>
              <a:rPr lang="fr-FR" sz="1600" b="1" dirty="0" smtClean="0"/>
              <a:t> </a:t>
            </a:r>
            <a:r>
              <a:rPr lang="fr-FR" sz="1600" b="1" dirty="0"/>
              <a:t>les 8 pays et les 6 </a:t>
            </a:r>
            <a:r>
              <a:rPr lang="fr-FR" sz="1600" b="1" dirty="0" smtClean="0"/>
              <a:t>partenaires</a:t>
            </a:r>
          </a:p>
          <a:p>
            <a:pPr marL="0" indent="0">
              <a:buNone/>
            </a:pPr>
            <a:endParaRPr lang="fr-FR" sz="1600" b="1" dirty="0"/>
          </a:p>
          <a:p>
            <a:pPr>
              <a:buFont typeface="Wingdings" panose="05000000000000000000" pitchFamily="2" charset="2"/>
              <a:buChar char="Ø"/>
            </a:pPr>
            <a:r>
              <a:rPr lang="fr-FR" sz="2000" b="1" dirty="0"/>
              <a:t>la </a:t>
            </a:r>
            <a:r>
              <a:rPr lang="fr-FR" sz="2000" b="1" dirty="0" smtClean="0"/>
              <a:t>présence </a:t>
            </a:r>
            <a:r>
              <a:rPr lang="fr-FR" sz="2000" b="1" dirty="0"/>
              <a:t>du CAWTAR  assurera la prise en compte des femmes et </a:t>
            </a:r>
            <a:r>
              <a:rPr lang="fr-FR" sz="2000" b="1" dirty="0" smtClean="0"/>
              <a:t>le</a:t>
            </a:r>
          </a:p>
          <a:p>
            <a:pPr marL="0" indent="0">
              <a:buNone/>
            </a:pPr>
            <a:r>
              <a:rPr lang="fr-FR" sz="2000" b="1" dirty="0" smtClean="0"/>
              <a:t>      </a:t>
            </a:r>
            <a:r>
              <a:rPr lang="fr-FR" sz="2000" b="1" dirty="0" err="1" smtClean="0"/>
              <a:t>gender</a:t>
            </a:r>
            <a:r>
              <a:rPr lang="fr-FR" sz="2000" b="1" dirty="0" smtClean="0"/>
              <a:t> </a:t>
            </a:r>
            <a:r>
              <a:rPr lang="fr-FR" sz="2000" b="1" dirty="0" err="1"/>
              <a:t>mainstreaming</a:t>
            </a:r>
            <a:r>
              <a:rPr lang="fr-FR" sz="2000" b="1" dirty="0"/>
              <a:t>  de toutes les composantes du projet de  4 </a:t>
            </a:r>
            <a:r>
              <a:rPr lang="fr-FR" sz="2000" b="1" dirty="0" smtClean="0"/>
              <a:t>   </a:t>
            </a:r>
          </a:p>
          <a:p>
            <a:pPr marL="0" indent="0">
              <a:buNone/>
            </a:pPr>
            <a:r>
              <a:rPr lang="fr-FR" sz="2000" b="1" dirty="0"/>
              <a:t> </a:t>
            </a:r>
            <a:r>
              <a:rPr lang="fr-FR" sz="2000" b="1" dirty="0" smtClean="0"/>
              <a:t>    ANS </a:t>
            </a:r>
            <a:r>
              <a:rPr lang="fr-FR" sz="2000" b="1" dirty="0"/>
              <a:t> </a:t>
            </a:r>
            <a:r>
              <a:rPr lang="fr-FR" sz="2000" b="1" dirty="0" smtClean="0"/>
              <a:t>dont </a:t>
            </a:r>
            <a:r>
              <a:rPr lang="fr-FR" sz="2000" b="1" dirty="0"/>
              <a:t>on parlera plus tard </a:t>
            </a:r>
            <a:endParaRPr lang="fr-FR" sz="2000" b="1" dirty="0" smtClean="0"/>
          </a:p>
          <a:p>
            <a:pPr marL="0" indent="0">
              <a:buNone/>
            </a:pPr>
            <a:endParaRPr lang="fr-FR" sz="2000" b="1" dirty="0"/>
          </a:p>
          <a:p>
            <a:pPr>
              <a:buFont typeface="Wingdings" panose="05000000000000000000" pitchFamily="2" charset="2"/>
              <a:buChar char="Ø"/>
            </a:pPr>
            <a:r>
              <a:rPr lang="fr-FR" sz="1600" b="1" dirty="0" smtClean="0"/>
              <a:t>LE </a:t>
            </a:r>
            <a:r>
              <a:rPr lang="fr-FR" sz="1600" b="1" dirty="0"/>
              <a:t>PROJET EBSOMED CROISENT </a:t>
            </a:r>
            <a:r>
              <a:rPr lang="fr-FR" sz="1600" b="1" dirty="0" smtClean="0"/>
              <a:t>PARFAITEMENT les  </a:t>
            </a:r>
            <a:r>
              <a:rPr lang="fr-FR" sz="1600" b="1" dirty="0"/>
              <a:t>Recommandations des grandes Institutions internationales et </a:t>
            </a:r>
            <a:r>
              <a:rPr lang="fr-FR" sz="1600" b="1" dirty="0" smtClean="0"/>
              <a:t>régionales </a:t>
            </a:r>
            <a:r>
              <a:rPr lang="fr-FR" sz="1600" b="1" dirty="0"/>
              <a:t>et contribue a la </a:t>
            </a:r>
            <a:r>
              <a:rPr lang="fr-FR" sz="1600" b="1" dirty="0" smtClean="0"/>
              <a:t>réalisation </a:t>
            </a:r>
            <a:r>
              <a:rPr lang="fr-FR" sz="1600" b="1" dirty="0"/>
              <a:t>des  engagements de nos pays   </a:t>
            </a:r>
            <a:r>
              <a:rPr lang="fr-FR" sz="1600" b="1" dirty="0" smtClean="0"/>
              <a:t>()</a:t>
            </a:r>
          </a:p>
          <a:p>
            <a:pPr marL="0" indent="0">
              <a:buNone/>
            </a:pPr>
            <a:endParaRPr lang="fr-FR" sz="1600" b="1" dirty="0"/>
          </a:p>
          <a:p>
            <a:pPr>
              <a:buFont typeface="Wingdings" panose="05000000000000000000" pitchFamily="2" charset="2"/>
              <a:buChar char="Ø"/>
            </a:pPr>
            <a:r>
              <a:rPr lang="fr-FR" sz="1600" b="1" dirty="0" smtClean="0"/>
              <a:t> </a:t>
            </a:r>
            <a:r>
              <a:rPr lang="fr-FR" sz="1600" b="1" dirty="0"/>
              <a:t>Contribuer à améliorer l’environnement des affaires pour les PME et les entrepreneurs. </a:t>
            </a:r>
          </a:p>
          <a:p>
            <a:pPr marL="0" indent="0">
              <a:buNone/>
            </a:pPr>
            <a:endParaRPr lang="fr-FR" sz="1600" b="1" dirty="0"/>
          </a:p>
          <a:p>
            <a:pPr>
              <a:buFont typeface="Wingdings" panose="05000000000000000000" pitchFamily="2" charset="2"/>
              <a:buChar char="Ø"/>
            </a:pPr>
            <a:r>
              <a:rPr lang="fr-FR" sz="1600" b="1" dirty="0" smtClean="0"/>
              <a:t>Faciliter </a:t>
            </a:r>
            <a:r>
              <a:rPr lang="fr-FR" sz="1600" b="1" dirty="0"/>
              <a:t>l’échange d’expériences dans des domaines clés pour les PME tels que l’accès au financement, l’accès aux marchés publics et les services d’aide au développement des entreprises</a:t>
            </a:r>
            <a:r>
              <a:rPr lang="fr-FR" sz="1600" b="1" dirty="0" smtClean="0"/>
              <a:t>.</a:t>
            </a:r>
          </a:p>
          <a:p>
            <a:pPr>
              <a:buFont typeface="Wingdings" panose="05000000000000000000" pitchFamily="2" charset="2"/>
              <a:buChar char="Ø"/>
            </a:pPr>
            <a:endParaRPr lang="fr-FR" sz="1600" b="1" dirty="0" smtClean="0"/>
          </a:p>
          <a:p>
            <a:pPr>
              <a:buFont typeface="Wingdings" panose="05000000000000000000" pitchFamily="2" charset="2"/>
              <a:buChar char="Ø"/>
            </a:pPr>
            <a:r>
              <a:rPr lang="fr-FR" sz="1600" b="1" dirty="0" smtClean="0"/>
              <a:t>Fournir </a:t>
            </a:r>
            <a:r>
              <a:rPr lang="fr-FR" sz="1600" b="1" dirty="0"/>
              <a:t>des réponses politiques ciblées à la grande variété de PME présentes dans la région (familiales, informelles, microentreprises, moyennes entreprises) en vue de promouvoir la croissance et la création d’emplois décents</a:t>
            </a:r>
            <a:r>
              <a:rPr lang="fr-FR" sz="1600" b="1" dirty="0" smtClean="0"/>
              <a:t>.</a:t>
            </a:r>
          </a:p>
          <a:p>
            <a:pPr marL="0" indent="0">
              <a:buNone/>
            </a:pPr>
            <a:r>
              <a:rPr lang="fr-FR" sz="1600" b="1" dirty="0" smtClean="0"/>
              <a:t> </a:t>
            </a:r>
            <a:endParaRPr lang="fr-FR" sz="1600" b="1" dirty="0"/>
          </a:p>
          <a:p>
            <a:endParaRPr lang="en-US" sz="1600" dirty="0"/>
          </a:p>
        </p:txBody>
      </p:sp>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12</a:t>
            </a:fld>
            <a:endParaRPr lang="fr-FR"/>
          </a:p>
        </p:txBody>
      </p:sp>
    </p:spTree>
    <p:extLst>
      <p:ext uri="{BB962C8B-B14F-4D97-AF65-F5344CB8AC3E}">
        <p14:creationId xmlns="" xmlns:p14="http://schemas.microsoft.com/office/powerpoint/2010/main" val="2442257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850106"/>
          </a:xfrm>
        </p:spPr>
        <p:txBody>
          <a:bodyPr/>
          <a:lstStyle/>
          <a:p>
            <a:r>
              <a:rPr lang="fr-FR" dirty="0" smtClean="0"/>
              <a:t>PROJETS CAWTAR</a:t>
            </a:r>
            <a:endParaRPr lang="fr-FR" dirty="0"/>
          </a:p>
        </p:txBody>
      </p:sp>
      <p:graphicFrame>
        <p:nvGraphicFramePr>
          <p:cNvPr id="6" name="Espace réservé du contenu 5"/>
          <p:cNvGraphicFramePr>
            <a:graphicFrameLocks noGrp="1"/>
          </p:cNvGraphicFramePr>
          <p:nvPr>
            <p:ph idx="1"/>
            <p:extLst>
              <p:ext uri="{D42A27DB-BD31-4B8C-83A1-F6EECF244321}">
                <p14:modId xmlns="" xmlns:p14="http://schemas.microsoft.com/office/powerpoint/2010/main" val="2224781816"/>
              </p:ext>
            </p:extLst>
          </p:nvPr>
        </p:nvGraphicFramePr>
        <p:xfrm>
          <a:off x="683568" y="980728"/>
          <a:ext cx="8064895" cy="6091544"/>
        </p:xfrm>
        <a:graphic>
          <a:graphicData uri="http://schemas.openxmlformats.org/drawingml/2006/table">
            <a:tbl>
              <a:tblPr>
                <a:tableStyleId>{5C22544A-7EE6-4342-B048-85BDC9FD1C3A}</a:tableStyleId>
              </a:tblPr>
              <a:tblGrid>
                <a:gridCol w="2880320"/>
                <a:gridCol w="5184575"/>
              </a:tblGrid>
              <a:tr h="903882">
                <a:tc>
                  <a:txBody>
                    <a:bodyPr/>
                    <a:lstStyle/>
                    <a:p>
                      <a:pPr>
                        <a:lnSpc>
                          <a:spcPct val="115000"/>
                        </a:lnSpc>
                        <a:spcAft>
                          <a:spcPts val="0"/>
                        </a:spcAft>
                      </a:pPr>
                      <a:r>
                        <a:rPr lang="fr-FR" sz="1500" dirty="0">
                          <a:effectLst/>
                        </a:rPr>
                        <a:t>1 </a:t>
                      </a:r>
                      <a:r>
                        <a:rPr lang="fr-FR" sz="1500" dirty="0" smtClean="0">
                          <a:effectLst/>
                        </a:rPr>
                        <a:t>/  </a:t>
                      </a:r>
                      <a:r>
                        <a:rPr lang="en-US" sz="1500" dirty="0" smtClean="0">
                          <a:effectLst/>
                        </a:rPr>
                        <a:t>FORD </a:t>
                      </a:r>
                      <a:r>
                        <a:rPr lang="en-US" sz="1500" dirty="0">
                          <a:effectLst/>
                        </a:rPr>
                        <a:t>Foundation </a:t>
                      </a:r>
                      <a:r>
                        <a:rPr lang="en-US" sz="1500" dirty="0" smtClean="0">
                          <a:effectLst/>
                        </a:rPr>
                        <a:t> :  2014-2016</a:t>
                      </a:r>
                      <a:endParaRPr lang="fr-FR" sz="1500" dirty="0">
                        <a:effectLst/>
                      </a:endParaRPr>
                    </a:p>
                  </a:txBody>
                  <a:tcPr marL="53668" marR="53668" marT="0" marB="0"/>
                </a:tc>
                <a:tc>
                  <a:txBody>
                    <a:bodyPr/>
                    <a:lstStyle/>
                    <a:p>
                      <a:pPr>
                        <a:lnSpc>
                          <a:spcPct val="115000"/>
                        </a:lnSpc>
                        <a:spcAft>
                          <a:spcPts val="0"/>
                        </a:spcAft>
                      </a:pPr>
                      <a:r>
                        <a:rPr lang="en-US" sz="1500" dirty="0">
                          <a:effectLst/>
                        </a:rPr>
                        <a:t>Civil society organizations and women workers in the informal sector in Morocco, Egypt and Tunisia</a:t>
                      </a:r>
                      <a:r>
                        <a:rPr lang="en-US" sz="1500" dirty="0" smtClean="0">
                          <a:effectLst/>
                        </a:rPr>
                        <a:t>”</a:t>
                      </a:r>
                      <a:endParaRPr lang="fr-FR" sz="1500" dirty="0">
                        <a:effectLst/>
                      </a:endParaRPr>
                    </a:p>
                  </a:txBody>
                  <a:tcPr marL="53668" marR="53668" marT="0" marB="0"/>
                </a:tc>
              </a:tr>
              <a:tr h="452596">
                <a:tc>
                  <a:txBody>
                    <a:bodyPr/>
                    <a:lstStyle/>
                    <a:p>
                      <a:pPr>
                        <a:lnSpc>
                          <a:spcPct val="115000"/>
                        </a:lnSpc>
                        <a:spcAft>
                          <a:spcPts val="0"/>
                        </a:spcAft>
                      </a:pPr>
                      <a:r>
                        <a:rPr lang="fr-FR" sz="1500" dirty="0">
                          <a:effectLst/>
                        </a:rPr>
                        <a:t>2/ </a:t>
                      </a:r>
                      <a:r>
                        <a:rPr lang="en-US" sz="1500" dirty="0">
                          <a:effectLst/>
                        </a:rPr>
                        <a:t>AGFUND/GIZ/ISDB </a:t>
                      </a:r>
                      <a:r>
                        <a:rPr lang="en-US" sz="1500" dirty="0" smtClean="0">
                          <a:effectLst/>
                        </a:rPr>
                        <a:t> : 2017-2019</a:t>
                      </a:r>
                      <a:endParaRPr lang="fr-FR" sz="1500" dirty="0">
                        <a:effectLst/>
                        <a:latin typeface="Calibri"/>
                        <a:ea typeface="Calibri"/>
                        <a:cs typeface="Arial"/>
                      </a:endParaRPr>
                    </a:p>
                  </a:txBody>
                  <a:tcPr marL="53668" marR="53668" marT="0" marB="0"/>
                </a:tc>
                <a:tc>
                  <a:txBody>
                    <a:bodyPr/>
                    <a:lstStyle/>
                    <a:p>
                      <a:pPr>
                        <a:lnSpc>
                          <a:spcPct val="115000"/>
                        </a:lnSpc>
                        <a:spcAft>
                          <a:spcPts val="0"/>
                        </a:spcAft>
                      </a:pPr>
                      <a:r>
                        <a:rPr lang="en-US" sz="1500" dirty="0">
                          <a:effectLst/>
                        </a:rPr>
                        <a:t>Financial Inclusion for young female and male entrepreneurs in Tunisia and </a:t>
                      </a:r>
                      <a:r>
                        <a:rPr lang="en-US" sz="1500" dirty="0" smtClean="0">
                          <a:effectLst/>
                        </a:rPr>
                        <a:t>Palestine</a:t>
                      </a:r>
                      <a:endParaRPr lang="fr-FR" sz="1500" dirty="0">
                        <a:effectLst/>
                      </a:endParaRPr>
                    </a:p>
                  </a:txBody>
                  <a:tcPr marL="53668" marR="53668" marT="0" marB="0"/>
                </a:tc>
              </a:tr>
              <a:tr h="452596">
                <a:tc>
                  <a:txBody>
                    <a:bodyPr/>
                    <a:lstStyle/>
                    <a:p>
                      <a:pPr>
                        <a:lnSpc>
                          <a:spcPct val="115000"/>
                        </a:lnSpc>
                        <a:spcAft>
                          <a:spcPts val="0"/>
                        </a:spcAft>
                      </a:pPr>
                      <a:r>
                        <a:rPr lang="fr-FR" sz="1500" dirty="0">
                          <a:effectLst/>
                        </a:rPr>
                        <a:t>3/</a:t>
                      </a:r>
                      <a:r>
                        <a:rPr lang="en-US" sz="1500" dirty="0">
                          <a:effectLst/>
                        </a:rPr>
                        <a:t>World </a:t>
                      </a:r>
                      <a:r>
                        <a:rPr lang="en-US" sz="1500" dirty="0" smtClean="0">
                          <a:effectLst/>
                        </a:rPr>
                        <a:t>Bank : </a:t>
                      </a:r>
                      <a:r>
                        <a:rPr lang="fr-FR" sz="1500" dirty="0" smtClean="0">
                          <a:effectLst/>
                        </a:rPr>
                        <a:t>  2013-2015</a:t>
                      </a:r>
                      <a:endParaRPr lang="fr-FR" sz="1500" dirty="0">
                        <a:effectLst/>
                      </a:endParaRPr>
                    </a:p>
                  </a:txBody>
                  <a:tcPr marL="53668" marR="53668" marT="0" marB="0"/>
                </a:tc>
                <a:tc>
                  <a:txBody>
                    <a:bodyPr/>
                    <a:lstStyle/>
                    <a:p>
                      <a:pPr>
                        <a:lnSpc>
                          <a:spcPct val="115000"/>
                        </a:lnSpc>
                        <a:spcAft>
                          <a:spcPts val="0"/>
                        </a:spcAft>
                      </a:pPr>
                      <a:r>
                        <a:rPr lang="en-US" sz="1500">
                          <a:effectLst/>
                        </a:rPr>
                        <a:t>Enhancing Microfinance Amongst Women and Youth in MENA Region</a:t>
                      </a:r>
                      <a:endParaRPr lang="fr-FR" sz="1500">
                        <a:effectLst/>
                      </a:endParaRPr>
                    </a:p>
                    <a:p>
                      <a:pPr>
                        <a:lnSpc>
                          <a:spcPct val="115000"/>
                        </a:lnSpc>
                        <a:spcAft>
                          <a:spcPts val="0"/>
                        </a:spcAft>
                      </a:pPr>
                      <a:r>
                        <a:rPr lang="en-US" sz="1500">
                          <a:effectLst/>
                        </a:rPr>
                        <a:t> </a:t>
                      </a:r>
                      <a:endParaRPr lang="fr-FR" sz="1500">
                        <a:effectLst/>
                        <a:latin typeface="Calibri"/>
                        <a:ea typeface="Calibri"/>
                        <a:cs typeface="Arial"/>
                      </a:endParaRPr>
                    </a:p>
                  </a:txBody>
                  <a:tcPr marL="53668" marR="53668" marT="0" marB="0"/>
                </a:tc>
              </a:tr>
              <a:tr h="1196904">
                <a:tc>
                  <a:txBody>
                    <a:bodyPr/>
                    <a:lstStyle/>
                    <a:p>
                      <a:pPr>
                        <a:lnSpc>
                          <a:spcPct val="115000"/>
                        </a:lnSpc>
                        <a:spcAft>
                          <a:spcPts val="0"/>
                        </a:spcAft>
                      </a:pPr>
                      <a:r>
                        <a:rPr lang="en-US" sz="1500" dirty="0">
                          <a:effectLst/>
                        </a:rPr>
                        <a:t>4/Arab Bank of Economic </a:t>
                      </a:r>
                      <a:endParaRPr lang="en-US" sz="1500" dirty="0" smtClean="0">
                        <a:effectLst/>
                      </a:endParaRPr>
                    </a:p>
                    <a:p>
                      <a:pPr>
                        <a:lnSpc>
                          <a:spcPct val="115000"/>
                        </a:lnSpc>
                        <a:spcAft>
                          <a:spcPts val="0"/>
                        </a:spcAft>
                      </a:pPr>
                      <a:r>
                        <a:rPr lang="en-US" sz="1500" dirty="0" smtClean="0">
                          <a:effectLst/>
                        </a:rPr>
                        <a:t>Development </a:t>
                      </a:r>
                      <a:r>
                        <a:rPr lang="en-US" sz="1500" dirty="0">
                          <a:effectLst/>
                        </a:rPr>
                        <a:t>in Africa -  ABEDA</a:t>
                      </a:r>
                      <a:endParaRPr lang="fr-FR" sz="1500" dirty="0">
                        <a:effectLst/>
                      </a:endParaRPr>
                    </a:p>
                    <a:p>
                      <a:pPr>
                        <a:lnSpc>
                          <a:spcPct val="115000"/>
                        </a:lnSpc>
                        <a:spcAft>
                          <a:spcPts val="0"/>
                        </a:spcAft>
                      </a:pPr>
                      <a:r>
                        <a:rPr lang="en-US" sz="1500" dirty="0">
                          <a:effectLst/>
                        </a:rPr>
                        <a:t>Development Islamic Bank – </a:t>
                      </a:r>
                      <a:r>
                        <a:rPr lang="en-US" sz="1500" dirty="0" smtClean="0">
                          <a:effectLst/>
                        </a:rPr>
                        <a:t>DIB : </a:t>
                      </a:r>
                      <a:endParaRPr lang="fr-FR" sz="1500" dirty="0">
                        <a:effectLst/>
                      </a:endParaRPr>
                    </a:p>
                    <a:p>
                      <a:pPr>
                        <a:lnSpc>
                          <a:spcPct val="115000"/>
                        </a:lnSpc>
                        <a:spcAft>
                          <a:spcPts val="0"/>
                        </a:spcAft>
                      </a:pPr>
                      <a:r>
                        <a:rPr lang="en-US" sz="1500" dirty="0" smtClean="0">
                          <a:effectLst/>
                        </a:rPr>
                        <a:t>2016-2017</a:t>
                      </a:r>
                      <a:endParaRPr lang="fr-FR" sz="1500" dirty="0">
                        <a:effectLst/>
                      </a:endParaRPr>
                    </a:p>
                  </a:txBody>
                  <a:tcPr marL="53668" marR="53668" marT="0" marB="0"/>
                </a:tc>
                <a:tc>
                  <a:txBody>
                    <a:bodyPr/>
                    <a:lstStyle/>
                    <a:p>
                      <a:pPr>
                        <a:lnSpc>
                          <a:spcPct val="115000"/>
                        </a:lnSpc>
                        <a:spcAft>
                          <a:spcPts val="0"/>
                        </a:spcAft>
                      </a:pPr>
                      <a:r>
                        <a:rPr lang="en-US" sz="1500">
                          <a:effectLst/>
                        </a:rPr>
                        <a:t>Economic empowerment of women in Senegal through launching income-generating projects</a:t>
                      </a:r>
                      <a:endParaRPr lang="fr-FR" sz="1500">
                        <a:effectLst/>
                      </a:endParaRPr>
                    </a:p>
                    <a:p>
                      <a:pPr>
                        <a:lnSpc>
                          <a:spcPct val="115000"/>
                        </a:lnSpc>
                        <a:spcAft>
                          <a:spcPts val="0"/>
                        </a:spcAft>
                      </a:pPr>
                      <a:r>
                        <a:rPr lang="en-US" sz="1500">
                          <a:effectLst/>
                        </a:rPr>
                        <a:t> </a:t>
                      </a:r>
                      <a:endParaRPr lang="fr-FR" sz="1500">
                        <a:effectLst/>
                        <a:latin typeface="Calibri"/>
                        <a:ea typeface="Calibri"/>
                        <a:cs typeface="Arial"/>
                      </a:endParaRPr>
                    </a:p>
                  </a:txBody>
                  <a:tcPr marL="53668" marR="53668" marT="0" marB="0"/>
                </a:tc>
              </a:tr>
              <a:tr h="603462">
                <a:tc>
                  <a:txBody>
                    <a:bodyPr/>
                    <a:lstStyle/>
                    <a:p>
                      <a:pPr>
                        <a:lnSpc>
                          <a:spcPct val="115000"/>
                        </a:lnSpc>
                        <a:spcAft>
                          <a:spcPts val="0"/>
                        </a:spcAft>
                      </a:pPr>
                      <a:r>
                        <a:rPr lang="en-US" sz="1500" dirty="0">
                          <a:effectLst/>
                        </a:rPr>
                        <a:t>5/ </a:t>
                      </a:r>
                      <a:r>
                        <a:rPr lang="en-US" sz="1500" dirty="0" smtClean="0">
                          <a:effectLst/>
                        </a:rPr>
                        <a:t>UNIDO</a:t>
                      </a:r>
                      <a:r>
                        <a:rPr lang="en-US" sz="1500" baseline="0" dirty="0" smtClean="0">
                          <a:effectLst/>
                        </a:rPr>
                        <a:t> : 2015</a:t>
                      </a:r>
                      <a:endParaRPr lang="fr-FR" sz="1500" dirty="0">
                        <a:effectLst/>
                      </a:endParaRPr>
                    </a:p>
                    <a:p>
                      <a:pPr>
                        <a:lnSpc>
                          <a:spcPct val="115000"/>
                        </a:lnSpc>
                        <a:spcAft>
                          <a:spcPts val="0"/>
                        </a:spcAft>
                      </a:pPr>
                      <a:endParaRPr lang="fr-FR" sz="1500" dirty="0">
                        <a:effectLst/>
                        <a:latin typeface="Calibri"/>
                        <a:ea typeface="Calibri"/>
                        <a:cs typeface="Arial"/>
                      </a:endParaRPr>
                    </a:p>
                  </a:txBody>
                  <a:tcPr marL="53668" marR="53668" marT="0" marB="0"/>
                </a:tc>
                <a:tc>
                  <a:txBody>
                    <a:bodyPr/>
                    <a:lstStyle/>
                    <a:p>
                      <a:pPr>
                        <a:lnSpc>
                          <a:spcPct val="115000"/>
                        </a:lnSpc>
                        <a:spcAft>
                          <a:spcPts val="0"/>
                        </a:spcAft>
                      </a:pPr>
                      <a:r>
                        <a:rPr lang="en-US" sz="1500" dirty="0">
                          <a:effectLst/>
                        </a:rPr>
                        <a:t>Promoting women empowerment for Inclusive and Sustainable industrial Development in the MENA </a:t>
                      </a:r>
                      <a:r>
                        <a:rPr lang="en-US" sz="1500" dirty="0" smtClean="0">
                          <a:effectLst/>
                        </a:rPr>
                        <a:t>region</a:t>
                      </a:r>
                      <a:endParaRPr lang="fr-FR" sz="1500" dirty="0">
                        <a:effectLst/>
                      </a:endParaRPr>
                    </a:p>
                  </a:txBody>
                  <a:tcPr marL="53668" marR="53668" marT="0" marB="0"/>
                </a:tc>
              </a:tr>
              <a:tr h="574959">
                <a:tc>
                  <a:txBody>
                    <a:bodyPr/>
                    <a:lstStyle/>
                    <a:p>
                      <a:pPr>
                        <a:lnSpc>
                          <a:spcPct val="115000"/>
                        </a:lnSpc>
                        <a:spcAft>
                          <a:spcPts val="0"/>
                        </a:spcAft>
                      </a:pPr>
                      <a:r>
                        <a:rPr lang="fr-FR" sz="1500" dirty="0" smtClean="0">
                          <a:effectLst/>
                        </a:rPr>
                        <a:t>6/OECD : 2012</a:t>
                      </a:r>
                      <a:endParaRPr lang="fr-FR" sz="1500" dirty="0">
                        <a:effectLst/>
                      </a:endParaRPr>
                    </a:p>
                  </a:txBody>
                  <a:tcPr marL="53668" marR="53668" marT="0" marB="0"/>
                </a:tc>
                <a:tc>
                  <a:txBody>
                    <a:bodyPr/>
                    <a:lstStyle/>
                    <a:p>
                      <a:pPr>
                        <a:lnSpc>
                          <a:spcPct val="115000"/>
                        </a:lnSpc>
                        <a:spcAft>
                          <a:spcPts val="0"/>
                        </a:spcAft>
                      </a:pPr>
                      <a:r>
                        <a:rPr lang="en-US" sz="1500" dirty="0">
                          <a:effectLst/>
                        </a:rPr>
                        <a:t>Inventory of policies, institutions and </a:t>
                      </a:r>
                      <a:r>
                        <a:rPr lang="en-US" sz="1500" dirty="0" smtClean="0">
                          <a:effectLst/>
                        </a:rPr>
                        <a:t>programs </a:t>
                      </a:r>
                      <a:r>
                        <a:rPr lang="en-US" sz="1500" dirty="0">
                          <a:effectLst/>
                        </a:rPr>
                        <a:t>supporting women’s enterprise development in 11 countries of the Middle East and North </a:t>
                      </a:r>
                      <a:r>
                        <a:rPr lang="en-US" sz="1500" dirty="0" smtClean="0">
                          <a:effectLst/>
                        </a:rPr>
                        <a:t>Africa</a:t>
                      </a:r>
                      <a:endParaRPr lang="fr-FR" sz="1500" dirty="0">
                        <a:effectLst/>
                      </a:endParaRPr>
                    </a:p>
                  </a:txBody>
                  <a:tcPr marL="53668" marR="53668" marT="0" marB="0"/>
                </a:tc>
              </a:tr>
              <a:tr h="495506">
                <a:tc>
                  <a:txBody>
                    <a:bodyPr/>
                    <a:lstStyle/>
                    <a:p>
                      <a:pPr>
                        <a:lnSpc>
                          <a:spcPct val="115000"/>
                        </a:lnSpc>
                        <a:spcAft>
                          <a:spcPts val="0"/>
                        </a:spcAft>
                      </a:pPr>
                      <a:r>
                        <a:rPr lang="en-US" sz="1500" dirty="0" smtClean="0">
                          <a:effectLst/>
                        </a:rPr>
                        <a:t>7/  </a:t>
                      </a:r>
                      <a:r>
                        <a:rPr lang="en-US" sz="1500" dirty="0">
                          <a:effectLst/>
                        </a:rPr>
                        <a:t>World </a:t>
                      </a:r>
                      <a:r>
                        <a:rPr lang="en-US" sz="1500" dirty="0" smtClean="0">
                          <a:effectLst/>
                        </a:rPr>
                        <a:t>Bank : 2006 - 2008</a:t>
                      </a:r>
                      <a:endParaRPr lang="fr-FR" sz="1500" dirty="0">
                        <a:effectLst/>
                      </a:endParaRPr>
                    </a:p>
                  </a:txBody>
                  <a:tcPr marL="53668" marR="53668" marT="0" marB="0"/>
                </a:tc>
                <a:tc>
                  <a:txBody>
                    <a:bodyPr/>
                    <a:lstStyle/>
                    <a:p>
                      <a:pPr>
                        <a:lnSpc>
                          <a:spcPct val="115000"/>
                        </a:lnSpc>
                        <a:spcAft>
                          <a:spcPts val="0"/>
                        </a:spcAft>
                      </a:pPr>
                      <a:r>
                        <a:rPr lang="en-US" sz="1500" dirty="0">
                          <a:effectLst/>
                        </a:rPr>
                        <a:t>Gender Economic Research and Policy Analysis (GERPA)</a:t>
                      </a:r>
                      <a:endParaRPr lang="fr-FR" sz="1500" dirty="0">
                        <a:effectLst/>
                        <a:latin typeface="Calibri"/>
                        <a:ea typeface="Calibri"/>
                        <a:cs typeface="Arial"/>
                      </a:endParaRPr>
                    </a:p>
                  </a:txBody>
                  <a:tcPr marL="53668" marR="53668" marT="0" marB="0"/>
                </a:tc>
              </a:tr>
              <a:tr h="603462">
                <a:tc>
                  <a:txBody>
                    <a:bodyPr/>
                    <a:lstStyle/>
                    <a:p>
                      <a:pPr>
                        <a:lnSpc>
                          <a:spcPct val="115000"/>
                        </a:lnSpc>
                        <a:spcAft>
                          <a:spcPts val="0"/>
                        </a:spcAft>
                      </a:pPr>
                      <a:r>
                        <a:rPr lang="en-US" sz="1500" dirty="0">
                          <a:effectLst/>
                        </a:rPr>
                        <a:t>8</a:t>
                      </a:r>
                      <a:r>
                        <a:rPr lang="en-US" sz="1500" dirty="0" smtClean="0">
                          <a:effectLst/>
                        </a:rPr>
                        <a:t>/ IFC  : 2007</a:t>
                      </a:r>
                      <a:endParaRPr lang="fr-FR" sz="1500" dirty="0">
                        <a:effectLst/>
                      </a:endParaRPr>
                    </a:p>
                    <a:p>
                      <a:pPr>
                        <a:lnSpc>
                          <a:spcPct val="115000"/>
                        </a:lnSpc>
                        <a:spcAft>
                          <a:spcPts val="0"/>
                        </a:spcAft>
                      </a:pPr>
                      <a:endParaRPr lang="fr-FR" sz="1500" dirty="0">
                        <a:effectLst/>
                      </a:endParaRPr>
                    </a:p>
                    <a:p>
                      <a:pPr>
                        <a:lnSpc>
                          <a:spcPct val="115000"/>
                        </a:lnSpc>
                        <a:spcAft>
                          <a:spcPts val="0"/>
                        </a:spcAft>
                      </a:pPr>
                      <a:r>
                        <a:rPr lang="en-US" sz="1500" dirty="0">
                          <a:effectLst/>
                        </a:rPr>
                        <a:t> </a:t>
                      </a:r>
                      <a:endParaRPr lang="fr-FR" sz="1500" dirty="0">
                        <a:effectLst/>
                        <a:latin typeface="Calibri"/>
                        <a:ea typeface="Calibri"/>
                        <a:cs typeface="Arial"/>
                      </a:endParaRPr>
                    </a:p>
                  </a:txBody>
                  <a:tcPr marL="53668" marR="53668" marT="0" marB="0"/>
                </a:tc>
                <a:tc>
                  <a:txBody>
                    <a:bodyPr/>
                    <a:lstStyle/>
                    <a:p>
                      <a:pPr>
                        <a:lnSpc>
                          <a:spcPct val="115000"/>
                        </a:lnSpc>
                        <a:spcAft>
                          <a:spcPts val="0"/>
                        </a:spcAft>
                      </a:pPr>
                      <a:r>
                        <a:rPr lang="en-US" sz="1500" dirty="0">
                          <a:effectLst/>
                        </a:rPr>
                        <a:t>Women’s Entrepreneurs in the Middle East and North Africa: Characteristics, contributions and challenges</a:t>
                      </a:r>
                      <a:endParaRPr lang="fr-FR" sz="1500" dirty="0">
                        <a:effectLst/>
                      </a:endParaRPr>
                    </a:p>
                    <a:p>
                      <a:pPr>
                        <a:lnSpc>
                          <a:spcPct val="115000"/>
                        </a:lnSpc>
                        <a:spcAft>
                          <a:spcPts val="0"/>
                        </a:spcAft>
                      </a:pPr>
                      <a:r>
                        <a:rPr lang="en-US" sz="1500" dirty="0">
                          <a:effectLst/>
                        </a:rPr>
                        <a:t> </a:t>
                      </a:r>
                      <a:endParaRPr lang="fr-FR" sz="1500" dirty="0">
                        <a:effectLst/>
                        <a:latin typeface="Calibri"/>
                        <a:ea typeface="Calibri"/>
                        <a:cs typeface="Arial"/>
                      </a:endParaRPr>
                    </a:p>
                  </a:txBody>
                  <a:tcPr marL="53668" marR="53668" marT="0" marB="0"/>
                </a:tc>
              </a:tr>
            </a:tbl>
          </a:graphicData>
        </a:graphic>
      </p:graphicFrame>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8A74068-2F69-4897-8EB3-BB15254F0B65}" type="slidenum">
              <a:rPr lang="fr-FR" smtClean="0"/>
              <a:pPr/>
              <a:t>13</a:t>
            </a:fld>
            <a:endParaRPr lang="fr-FR"/>
          </a:p>
        </p:txBody>
      </p:sp>
    </p:spTree>
    <p:extLst>
      <p:ext uri="{BB962C8B-B14F-4D97-AF65-F5344CB8AC3E}">
        <p14:creationId xmlns="" xmlns:p14="http://schemas.microsoft.com/office/powerpoint/2010/main" val="3891929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 xmlns:p14="http://schemas.microsoft.com/office/powerpoint/2010/main" val="4046488231"/>
              </p:ext>
            </p:extLst>
          </p:nvPr>
        </p:nvGraphicFramePr>
        <p:xfrm>
          <a:off x="179512" y="1196752"/>
          <a:ext cx="4824536"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9" name="Diagramme 28"/>
          <p:cNvGraphicFramePr/>
          <p:nvPr>
            <p:extLst>
              <p:ext uri="{D42A27DB-BD31-4B8C-83A1-F6EECF244321}">
                <p14:modId xmlns="" xmlns:p14="http://schemas.microsoft.com/office/powerpoint/2010/main" val="903468119"/>
              </p:ext>
            </p:extLst>
          </p:nvPr>
        </p:nvGraphicFramePr>
        <p:xfrm>
          <a:off x="5133910" y="1196752"/>
          <a:ext cx="3984104"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0" name="ZoneTexte 29"/>
          <p:cNvSpPr txBox="1"/>
          <p:nvPr/>
        </p:nvSpPr>
        <p:spPr>
          <a:xfrm>
            <a:off x="611560" y="217024"/>
            <a:ext cx="7776864" cy="769441"/>
          </a:xfrm>
          <a:prstGeom prst="rect">
            <a:avLst/>
          </a:prstGeom>
          <a:noFill/>
        </p:spPr>
        <p:txBody>
          <a:bodyPr wrap="square" rtlCol="0">
            <a:spAutoFit/>
          </a:bodyPr>
          <a:lstStyle/>
          <a:p>
            <a:pPr algn="ctr"/>
            <a:r>
              <a:rPr lang="fr-FR" sz="4400" b="1" dirty="0" smtClean="0">
                <a:solidFill>
                  <a:srgbClr val="954B96"/>
                </a:solidFill>
              </a:rPr>
              <a:t>Perspectives       &amp;             défis</a:t>
            </a:r>
            <a:endParaRPr lang="fr-FR" sz="4400" b="1" dirty="0">
              <a:solidFill>
                <a:srgbClr val="954B96"/>
              </a:solidFill>
            </a:endParaRPr>
          </a:p>
        </p:txBody>
      </p:sp>
      <p:sp>
        <p:nvSpPr>
          <p:cNvPr id="2" name="Espace réservé du pied de page 1"/>
          <p:cNvSpPr>
            <a:spLocks noGrp="1"/>
          </p:cNvSpPr>
          <p:nvPr>
            <p:ph type="ftr" sz="quarter" idx="11"/>
          </p:nvPr>
        </p:nvSpPr>
        <p:spPr/>
        <p:txBody>
          <a:bodyPr/>
          <a:lstStyle/>
          <a:p>
            <a:endParaRPr lang="fr-FR">
              <a:solidFill>
                <a:prstClr val="black">
                  <a:tint val="75000"/>
                </a:prstClr>
              </a:solidFill>
            </a:endParaRPr>
          </a:p>
        </p:txBody>
      </p:sp>
      <p:sp>
        <p:nvSpPr>
          <p:cNvPr id="3" name="Espace réservé du numéro de diapositive 2"/>
          <p:cNvSpPr>
            <a:spLocks noGrp="1"/>
          </p:cNvSpPr>
          <p:nvPr>
            <p:ph type="sldNum" sz="quarter" idx="12"/>
          </p:nvPr>
        </p:nvSpPr>
        <p:spPr/>
        <p:txBody>
          <a:bodyPr/>
          <a:lstStyle/>
          <a:p>
            <a:fld id="{58A74068-2F69-4897-8EB3-BB15254F0B65}" type="slidenum">
              <a:rPr lang="fr-FR" smtClean="0">
                <a:solidFill>
                  <a:prstClr val="black">
                    <a:tint val="75000"/>
                  </a:prstClr>
                </a:solidFill>
              </a:rPr>
              <a:pPr/>
              <a:t>14</a:t>
            </a:fld>
            <a:endParaRPr lang="fr-FR">
              <a:solidFill>
                <a:prstClr val="black">
                  <a:tint val="75000"/>
                </a:prstClr>
              </a:solidFill>
            </a:endParaRPr>
          </a:p>
        </p:txBody>
      </p:sp>
    </p:spTree>
    <p:extLst>
      <p:ext uri="{BB962C8B-B14F-4D97-AF65-F5344CB8AC3E}">
        <p14:creationId xmlns="" xmlns:p14="http://schemas.microsoft.com/office/powerpoint/2010/main" val="3756092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135" y="188640"/>
            <a:ext cx="8229600" cy="994122"/>
          </a:xfrm>
        </p:spPr>
        <p:txBody>
          <a:bodyPr>
            <a:noAutofit/>
          </a:bodyPr>
          <a:lstStyle/>
          <a:p>
            <a:r>
              <a:rPr lang="fr-FR" sz="2400" b="1" dirty="0" smtClean="0">
                <a:solidFill>
                  <a:srgbClr val="954B96"/>
                </a:solidFill>
                <a:latin typeface="Helvetica" pitchFamily="2" charset="0"/>
              </a:rPr>
              <a:t>CAWTAR</a:t>
            </a:r>
            <a:r>
              <a:rPr lang="fr-FR" sz="2400" b="1" dirty="0">
                <a:solidFill>
                  <a:srgbClr val="954B96"/>
                </a:solidFill>
                <a:latin typeface="Helvetica" pitchFamily="2" charset="0"/>
              </a:rPr>
              <a:t/>
            </a:r>
            <a:br>
              <a:rPr lang="fr-FR" sz="2400" b="1" dirty="0">
                <a:solidFill>
                  <a:srgbClr val="954B96"/>
                </a:solidFill>
                <a:latin typeface="Helvetica" pitchFamily="2" charset="0"/>
              </a:rPr>
            </a:br>
            <a:r>
              <a:rPr lang="fr-FR" sz="2400" b="1" dirty="0">
                <a:solidFill>
                  <a:srgbClr val="954B96"/>
                </a:solidFill>
                <a:latin typeface="Helvetica" pitchFamily="2" charset="0"/>
              </a:rPr>
              <a:t>Promouvoir l'égalité </a:t>
            </a:r>
            <a:r>
              <a:rPr lang="fr-FR" sz="2400" b="1" dirty="0" smtClean="0">
                <a:solidFill>
                  <a:srgbClr val="954B96"/>
                </a:solidFill>
                <a:latin typeface="Helvetica" pitchFamily="2" charset="0"/>
              </a:rPr>
              <a:t>homme/femme dans </a:t>
            </a:r>
            <a:r>
              <a:rPr lang="fr-FR" sz="2400" b="1" dirty="0">
                <a:solidFill>
                  <a:srgbClr val="954B96"/>
                </a:solidFill>
                <a:latin typeface="Helvetica" pitchFamily="2" charset="0"/>
              </a:rPr>
              <a:t>le monde arabe</a:t>
            </a:r>
          </a:p>
        </p:txBody>
      </p:sp>
      <p:sp>
        <p:nvSpPr>
          <p:cNvPr id="3" name="Espace réservé du contenu 2"/>
          <p:cNvSpPr>
            <a:spLocks noGrp="1"/>
          </p:cNvSpPr>
          <p:nvPr>
            <p:ph idx="1"/>
          </p:nvPr>
        </p:nvSpPr>
        <p:spPr>
          <a:xfrm>
            <a:off x="4283968" y="1268760"/>
            <a:ext cx="4402832" cy="4525963"/>
          </a:xfrm>
        </p:spPr>
        <p:txBody>
          <a:bodyPr>
            <a:normAutofit/>
          </a:bodyPr>
          <a:lstStyle/>
          <a:p>
            <a:pPr marL="0" indent="0" algn="just">
              <a:buNone/>
            </a:pPr>
            <a:r>
              <a:rPr lang="fr-FR" sz="1900" b="1" dirty="0">
                <a:solidFill>
                  <a:schemeClr val="tx1">
                    <a:lumMod val="95000"/>
                    <a:lumOff val="5000"/>
                  </a:schemeClr>
                </a:solidFill>
              </a:rPr>
              <a:t>Permettre aux femmes arabes d'exercer pleinement leurs droits humains en réduisant les écarts genre à travers:</a:t>
            </a:r>
          </a:p>
          <a:p>
            <a:pPr algn="just">
              <a:buFont typeface="Wingdings" panose="05000000000000000000" pitchFamily="2" charset="2"/>
              <a:buChar char="Ø"/>
            </a:pPr>
            <a:r>
              <a:rPr lang="fr-FR" sz="1900" b="1" dirty="0">
                <a:solidFill>
                  <a:schemeClr val="tx1">
                    <a:lumMod val="95000"/>
                    <a:lumOff val="5000"/>
                  </a:schemeClr>
                </a:solidFill>
              </a:rPr>
              <a:t>La Recherche </a:t>
            </a:r>
            <a:endParaRPr lang="fr-FR" sz="2000" b="1" dirty="0">
              <a:solidFill>
                <a:schemeClr val="tx1">
                  <a:lumMod val="95000"/>
                  <a:lumOff val="5000"/>
                </a:schemeClr>
              </a:solidFill>
            </a:endParaRPr>
          </a:p>
          <a:p>
            <a:pPr lvl="1"/>
            <a:r>
              <a:rPr lang="fr-FR" sz="1600" dirty="0">
                <a:solidFill>
                  <a:schemeClr val="tx1">
                    <a:lumMod val="95000"/>
                    <a:lumOff val="5000"/>
                  </a:schemeClr>
                </a:solidFill>
              </a:rPr>
              <a:t>Génération de données pour soutenir les institutions </a:t>
            </a:r>
          </a:p>
          <a:p>
            <a:pPr lvl="1"/>
            <a:r>
              <a:rPr lang="fr-FR" sz="1600" dirty="0">
                <a:solidFill>
                  <a:schemeClr val="tx1">
                    <a:lumMod val="95000"/>
                    <a:lumOff val="5000"/>
                  </a:schemeClr>
                </a:solidFill>
              </a:rPr>
              <a:t>Effectuer des études sur les problèmes des femmes lorsque d'autres hésitent </a:t>
            </a:r>
            <a:endParaRPr lang="fr-FR" sz="1500" dirty="0">
              <a:solidFill>
                <a:schemeClr val="tx1">
                  <a:lumMod val="95000"/>
                  <a:lumOff val="5000"/>
                </a:schemeClr>
              </a:solidFill>
            </a:endParaRPr>
          </a:p>
          <a:p>
            <a:pPr algn="just">
              <a:buFont typeface="Wingdings" panose="05000000000000000000" pitchFamily="2" charset="2"/>
              <a:buChar char="Ø"/>
            </a:pPr>
            <a:r>
              <a:rPr lang="fr-FR" sz="1900" b="1" dirty="0">
                <a:solidFill>
                  <a:schemeClr val="tx1">
                    <a:lumMod val="95000"/>
                    <a:lumOff val="5000"/>
                  </a:schemeClr>
                </a:solidFill>
              </a:rPr>
              <a:t>La Formation </a:t>
            </a:r>
            <a:endParaRPr lang="fr-FR" sz="2000" b="1" dirty="0">
              <a:solidFill>
                <a:schemeClr val="tx1">
                  <a:lumMod val="95000"/>
                  <a:lumOff val="5000"/>
                </a:schemeClr>
              </a:solidFill>
            </a:endParaRPr>
          </a:p>
          <a:p>
            <a:pPr lvl="1"/>
            <a:r>
              <a:rPr lang="fr-FR" sz="1600" dirty="0">
                <a:solidFill>
                  <a:schemeClr val="tx1">
                    <a:lumMod val="95000"/>
                    <a:lumOff val="5000"/>
                  </a:schemeClr>
                </a:solidFill>
              </a:rPr>
              <a:t>Une approche intégrée où la recherche s'inscrit dans la formation et où les deux alimentent le plaidoyer et la politique </a:t>
            </a:r>
            <a:endParaRPr lang="fr-FR" sz="1500" dirty="0">
              <a:solidFill>
                <a:schemeClr val="tx1">
                  <a:lumMod val="95000"/>
                  <a:lumOff val="5000"/>
                </a:schemeClr>
              </a:solidFill>
            </a:endParaRPr>
          </a:p>
          <a:p>
            <a:pPr algn="just">
              <a:buFont typeface="Wingdings" panose="05000000000000000000" pitchFamily="2" charset="2"/>
              <a:buChar char="Ø"/>
            </a:pPr>
            <a:r>
              <a:rPr lang="fr-FR" sz="1900" b="1" dirty="0">
                <a:solidFill>
                  <a:schemeClr val="tx1">
                    <a:lumMod val="95000"/>
                    <a:lumOff val="5000"/>
                  </a:schemeClr>
                </a:solidFill>
              </a:rPr>
              <a:t>Le réseautage</a:t>
            </a:r>
            <a:endParaRPr lang="fr-FR" sz="1800" b="1" dirty="0">
              <a:solidFill>
                <a:schemeClr val="tx1">
                  <a:lumMod val="95000"/>
                  <a:lumOff val="5000"/>
                </a:schemeClr>
              </a:solidFill>
            </a:endParaRPr>
          </a:p>
          <a:p>
            <a:pPr lvl="1"/>
            <a:r>
              <a:rPr lang="fr-FR" sz="1400" dirty="0">
                <a:solidFill>
                  <a:schemeClr val="tx1">
                    <a:lumMod val="95000"/>
                    <a:lumOff val="5000"/>
                  </a:schemeClr>
                </a:solidFill>
              </a:rPr>
              <a:t>Couverture régionale et partenariats </a:t>
            </a:r>
            <a:endParaRPr lang="fr-FR" sz="1500" dirty="0">
              <a:solidFill>
                <a:schemeClr val="tx1">
                  <a:lumMod val="95000"/>
                  <a:lumOff val="5000"/>
                </a:schemeClr>
              </a:solidFill>
            </a:endParaRPr>
          </a:p>
          <a:p>
            <a:pPr algn="just">
              <a:buFont typeface="Wingdings" panose="05000000000000000000" pitchFamily="2" charset="2"/>
              <a:buChar char="Ø"/>
            </a:pPr>
            <a:r>
              <a:rPr lang="fr-FR" sz="1900" b="1" dirty="0">
                <a:solidFill>
                  <a:schemeClr val="tx1">
                    <a:lumMod val="95000"/>
                    <a:lumOff val="5000"/>
                  </a:schemeClr>
                </a:solidFill>
              </a:rPr>
              <a:t>Le plaidoyer </a:t>
            </a:r>
          </a:p>
          <a:p>
            <a:pPr marL="0" indent="0">
              <a:buNone/>
            </a:pPr>
            <a:endParaRPr lang="fr-FR" sz="1800" dirty="0"/>
          </a:p>
        </p:txBody>
      </p:sp>
      <p:sp>
        <p:nvSpPr>
          <p:cNvPr id="5" name="ZoneTexte 4"/>
          <p:cNvSpPr txBox="1"/>
          <p:nvPr/>
        </p:nvSpPr>
        <p:spPr>
          <a:xfrm>
            <a:off x="6357950" y="6286520"/>
            <a:ext cx="2571768" cy="338554"/>
          </a:xfrm>
          <a:prstGeom prst="rect">
            <a:avLst/>
          </a:prstGeom>
          <a:noFill/>
        </p:spPr>
        <p:txBody>
          <a:bodyPr wrap="square" rtlCol="0">
            <a:spAutoFit/>
          </a:bodyPr>
          <a:lstStyle/>
          <a:p>
            <a:r>
              <a:rPr lang="fr-FR" sz="1600" dirty="0" err="1">
                <a:solidFill>
                  <a:schemeClr val="bg1">
                    <a:lumMod val="50000"/>
                  </a:schemeClr>
                </a:solidFill>
              </a:rPr>
              <a:t>CAWTAR_EBSOmed</a:t>
            </a:r>
            <a:r>
              <a:rPr lang="fr-FR" sz="1600" dirty="0">
                <a:solidFill>
                  <a:schemeClr val="bg1">
                    <a:lumMod val="50000"/>
                  </a:schemeClr>
                </a:solidFill>
              </a:rPr>
              <a:t> 06_2018</a:t>
            </a:r>
          </a:p>
        </p:txBody>
      </p:sp>
      <p:pic>
        <p:nvPicPr>
          <p:cNvPr id="7" name="Espace réservé du contenu 6"/>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77446" y="1340768"/>
            <a:ext cx="3816424" cy="452596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62500" lnSpcReduction="20000"/>
          </a:bodyPr>
          <a:lstStyle/>
          <a:p>
            <a:pPr marL="540385" marR="1905">
              <a:lnSpc>
                <a:spcPct val="100000"/>
              </a:lnSpc>
              <a:spcBef>
                <a:spcPts val="625"/>
              </a:spcBef>
              <a:spcAft>
                <a:spcPts val="0"/>
              </a:spcAft>
            </a:pPr>
            <a:r>
              <a:rPr lang="fr-FR" dirty="0">
                <a:latin typeface="Gadugi"/>
                <a:ea typeface="Calibri"/>
                <a:cs typeface="Times New Roman"/>
              </a:rPr>
              <a:t>À l’échelle internationale, les gouvernements se sont engagés à promouvoir l’égalité</a:t>
            </a:r>
            <a:r>
              <a:rPr lang="fr-FR" dirty="0">
                <a:solidFill>
                  <a:srgbClr val="1F497D"/>
                </a:solidFill>
                <a:latin typeface="Gadugi"/>
                <a:ea typeface="Calibri"/>
                <a:cs typeface="Times New Roman"/>
              </a:rPr>
              <a:t> dans le droit et devant le droit </a:t>
            </a:r>
            <a:r>
              <a:rPr lang="fr-FR" dirty="0">
                <a:latin typeface="Gadugi"/>
                <a:ea typeface="Calibri"/>
                <a:cs typeface="Times New Roman"/>
              </a:rPr>
              <a:t> entres les femmes et les hommes, avec l’aide d’instruments internationaux aussi bien que </a:t>
            </a:r>
            <a:r>
              <a:rPr lang="fr-FR" dirty="0">
                <a:solidFill>
                  <a:srgbClr val="1F497D"/>
                </a:solidFill>
                <a:latin typeface="Gadugi"/>
                <a:ea typeface="Calibri"/>
                <a:cs typeface="Times New Roman"/>
              </a:rPr>
              <a:t>nationaux ainsi que  </a:t>
            </a:r>
            <a:r>
              <a:rPr lang="fr-FR" dirty="0">
                <a:latin typeface="Gadugi"/>
                <a:ea typeface="Calibri"/>
                <a:cs typeface="Times New Roman"/>
              </a:rPr>
              <a:t>des politiques nationales.</a:t>
            </a:r>
            <a:endParaRPr lang="fr-FR" sz="4000" dirty="0">
              <a:ea typeface="Calibri"/>
              <a:cs typeface="Times New Roman"/>
            </a:endParaRPr>
          </a:p>
          <a:p>
            <a:pPr marL="0" marR="1905" indent="0">
              <a:lnSpc>
                <a:spcPct val="100000"/>
              </a:lnSpc>
              <a:spcBef>
                <a:spcPts val="625"/>
              </a:spcBef>
              <a:spcAft>
                <a:spcPts val="0"/>
              </a:spcAft>
              <a:buNone/>
            </a:pPr>
            <a:endParaRPr lang="fr-FR" sz="4000" dirty="0">
              <a:ea typeface="Calibri"/>
              <a:cs typeface="Times New Roman"/>
            </a:endParaRPr>
          </a:p>
          <a:p>
            <a:pPr marL="540385" marR="1905">
              <a:lnSpc>
                <a:spcPct val="100000"/>
              </a:lnSpc>
              <a:spcBef>
                <a:spcPts val="625"/>
              </a:spcBef>
              <a:spcAft>
                <a:spcPts val="0"/>
              </a:spcAft>
            </a:pPr>
            <a:r>
              <a:rPr lang="fr-FR" dirty="0">
                <a:latin typeface="Gadugi"/>
                <a:ea typeface="Calibri"/>
                <a:cs typeface="Times New Roman"/>
              </a:rPr>
              <a:t>l’égalité entre les femmes et les hommes est un défi mondial et elle est </a:t>
            </a:r>
            <a:r>
              <a:rPr lang="fr-FR" dirty="0" smtClean="0">
                <a:latin typeface="Gadugi"/>
                <a:ea typeface="Calibri"/>
                <a:cs typeface="Times New Roman"/>
              </a:rPr>
              <a:t>certainement très </a:t>
            </a:r>
            <a:r>
              <a:rPr lang="fr-FR" dirty="0">
                <a:latin typeface="Gadugi"/>
                <a:ea typeface="Calibri"/>
                <a:cs typeface="Times New Roman"/>
              </a:rPr>
              <a:t>difficile a admettre  vu   qu’aucun pays dans le monde n’a réussi à totalement relever. Pourtant les arguments sont bien </a:t>
            </a:r>
            <a:r>
              <a:rPr lang="fr-FR" dirty="0">
                <a:solidFill>
                  <a:srgbClr val="1F497D"/>
                </a:solidFill>
                <a:latin typeface="Gadugi"/>
                <a:ea typeface="Calibri"/>
                <a:cs typeface="Times New Roman"/>
              </a:rPr>
              <a:t>   </a:t>
            </a:r>
            <a:r>
              <a:rPr lang="fr-FR" dirty="0">
                <a:latin typeface="Gadugi"/>
                <a:ea typeface="Calibri"/>
                <a:cs typeface="Times New Roman"/>
              </a:rPr>
              <a:t>convaincants</a:t>
            </a:r>
            <a:r>
              <a:rPr lang="fr-FR" dirty="0">
                <a:solidFill>
                  <a:srgbClr val="1F497D"/>
                </a:solidFill>
                <a:latin typeface="Gadugi"/>
                <a:ea typeface="Calibri"/>
                <a:cs typeface="Times New Roman"/>
              </a:rPr>
              <a:t> : </a:t>
            </a:r>
            <a:r>
              <a:rPr lang="fr-FR" dirty="0">
                <a:latin typeface="Gadugi"/>
                <a:ea typeface="Calibri"/>
                <a:cs typeface="Times New Roman"/>
              </a:rPr>
              <a:t>en effet on estime cela permettrait d’ </a:t>
            </a:r>
            <a:r>
              <a:rPr lang="fr-FR" dirty="0" smtClean="0">
                <a:latin typeface="Gadugi"/>
                <a:ea typeface="Calibri"/>
                <a:cs typeface="Times New Roman"/>
              </a:rPr>
              <a:t>accroître </a:t>
            </a:r>
            <a:r>
              <a:rPr lang="fr-FR" dirty="0">
                <a:latin typeface="Gadugi"/>
                <a:ea typeface="Calibri"/>
                <a:cs typeface="Times New Roman"/>
              </a:rPr>
              <a:t>le PIB mondial environ de 26 %  d’ici 2025 et surtout le bien </a:t>
            </a:r>
            <a:r>
              <a:rPr lang="fr-FR" dirty="0" smtClean="0">
                <a:latin typeface="Gadugi"/>
                <a:ea typeface="Calibri"/>
                <a:cs typeface="Times New Roman"/>
              </a:rPr>
              <a:t>être </a:t>
            </a:r>
            <a:r>
              <a:rPr lang="fr-FR" dirty="0">
                <a:latin typeface="Gadugi"/>
                <a:ea typeface="Calibri"/>
                <a:cs typeface="Times New Roman"/>
              </a:rPr>
              <a:t>mondial national et surtout familial </a:t>
            </a:r>
            <a:endParaRPr lang="fr-FR" sz="4000" dirty="0">
              <a:ea typeface="Calibri"/>
              <a:cs typeface="Times New Roman"/>
            </a:endParaRPr>
          </a:p>
          <a:p>
            <a:pPr marL="197485" marR="661035" indent="0">
              <a:spcAft>
                <a:spcPts val="0"/>
              </a:spcAft>
              <a:buNone/>
            </a:pPr>
            <a:endParaRPr lang="fr-FR" sz="4000" dirty="0">
              <a:ea typeface="Calibri"/>
              <a:cs typeface="Times New Roman"/>
            </a:endParaRPr>
          </a:p>
          <a:p>
            <a:pPr fontAlgn="base">
              <a:spcAft>
                <a:spcPts val="900"/>
              </a:spcAft>
            </a:pPr>
            <a:r>
              <a:rPr lang="fr-FR" dirty="0">
                <a:solidFill>
                  <a:srgbClr val="1F497D"/>
                </a:solidFill>
                <a:latin typeface="Gadugi"/>
                <a:ea typeface="Calibri"/>
                <a:cs typeface="Times New Roman"/>
              </a:rPr>
              <a:t>   </a:t>
            </a:r>
            <a:r>
              <a:rPr lang="fr-FR" dirty="0" smtClean="0">
                <a:latin typeface="Gadugi"/>
                <a:ea typeface="Calibri"/>
                <a:cs typeface="Times New Roman"/>
              </a:rPr>
              <a:t>Dans </a:t>
            </a:r>
            <a:r>
              <a:rPr lang="fr-FR" dirty="0">
                <a:latin typeface="Gadugi"/>
                <a:ea typeface="Calibri"/>
                <a:cs typeface="Times New Roman"/>
              </a:rPr>
              <a:t>la région MENA, le gain serait plus important </a:t>
            </a:r>
            <a:r>
              <a:rPr lang="fr-FR" dirty="0" smtClean="0">
                <a:latin typeface="Gadugi"/>
                <a:ea typeface="Calibri"/>
                <a:cs typeface="Times New Roman"/>
              </a:rPr>
              <a:t> </a:t>
            </a:r>
            <a:r>
              <a:rPr lang="fr-FR" dirty="0">
                <a:latin typeface="Gadugi"/>
                <a:ea typeface="Calibri"/>
                <a:cs typeface="Times New Roman"/>
              </a:rPr>
              <a:t>car le gap </a:t>
            </a:r>
            <a:r>
              <a:rPr lang="fr-FR" dirty="0" smtClean="0">
                <a:latin typeface="Gadugi"/>
                <a:ea typeface="Calibri"/>
                <a:cs typeface="Times New Roman"/>
              </a:rPr>
              <a:t>est   encore </a:t>
            </a:r>
            <a:r>
              <a:rPr lang="fr-FR" dirty="0">
                <a:latin typeface="Gadugi"/>
                <a:ea typeface="Calibri"/>
                <a:cs typeface="Times New Roman"/>
              </a:rPr>
              <a:t>plus important</a:t>
            </a:r>
            <a:r>
              <a:rPr lang="fr-FR" dirty="0">
                <a:solidFill>
                  <a:srgbClr val="1F497D"/>
                </a:solidFill>
                <a:latin typeface="Gadugi"/>
                <a:ea typeface="Calibri"/>
                <a:cs typeface="Times New Roman"/>
              </a:rPr>
              <a:t>  </a:t>
            </a:r>
            <a:r>
              <a:rPr lang="fr-FR" dirty="0" smtClean="0">
                <a:solidFill>
                  <a:srgbClr val="1F497D"/>
                </a:solidFill>
                <a:latin typeface="Gadugi"/>
                <a:ea typeface="Calibri"/>
                <a:cs typeface="Times New Roman"/>
              </a:rPr>
              <a:t> </a:t>
            </a:r>
            <a:r>
              <a:rPr lang="fr-FR" sz="4400" dirty="0">
                <a:latin typeface="Gadugi"/>
                <a:ea typeface="Calibri"/>
                <a:cs typeface="Times New Roman"/>
              </a:rPr>
              <a:t>malgré un nombre croissant de femmes qualifiées, </a:t>
            </a:r>
            <a:endParaRPr lang="fr-FR" sz="4000" dirty="0">
              <a:ea typeface="Calibri"/>
              <a:cs typeface="Times New Roman"/>
            </a:endParaRPr>
          </a:p>
          <a:p>
            <a:endParaRPr lang="en-US" dirty="0"/>
          </a:p>
        </p:txBody>
      </p:sp>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3</a:t>
            </a:fld>
            <a:endParaRPr lang="fr-FR"/>
          </a:p>
        </p:txBody>
      </p:sp>
    </p:spTree>
    <p:extLst>
      <p:ext uri="{BB962C8B-B14F-4D97-AF65-F5344CB8AC3E}">
        <p14:creationId xmlns="" xmlns:p14="http://schemas.microsoft.com/office/powerpoint/2010/main" val="4262188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19256" cy="5505475"/>
          </a:xfrm>
        </p:spPr>
        <p:txBody>
          <a:bodyPr>
            <a:normAutofit fontScale="85000" lnSpcReduction="10000"/>
          </a:bodyPr>
          <a:lstStyle/>
          <a:p>
            <a:pPr fontAlgn="base"/>
            <a:r>
              <a:rPr lang="fr-FR" dirty="0"/>
              <a:t>Parmi les obstacles , citons un manque de perspectives économiques, des conditions de travail non favorables et l'insuffisance  du soutien institutionnel et social nécessaire </a:t>
            </a:r>
          </a:p>
          <a:p>
            <a:pPr lvl="0" fontAlgn="base"/>
            <a:r>
              <a:rPr lang="fr-FR" dirty="0" smtClean="0"/>
              <a:t>sur </a:t>
            </a:r>
            <a:r>
              <a:rPr lang="fr-FR" dirty="0"/>
              <a:t>le plan politique </a:t>
            </a:r>
            <a:r>
              <a:rPr lang="fr-FR" dirty="0" smtClean="0"/>
              <a:t>la </a:t>
            </a:r>
            <a:r>
              <a:rPr lang="fr-FR" dirty="0"/>
              <a:t>proportion de femmes dans les parlements </a:t>
            </a:r>
            <a:r>
              <a:rPr lang="fr-FR" dirty="0" smtClean="0"/>
              <a:t>de la région reste </a:t>
            </a:r>
            <a:r>
              <a:rPr lang="fr-FR" dirty="0"/>
              <a:t>à 17,7</a:t>
            </a:r>
            <a:r>
              <a:rPr lang="fr-FR" dirty="0" smtClean="0"/>
              <a:t>%</a:t>
            </a:r>
          </a:p>
          <a:p>
            <a:pPr marL="0" lvl="0" indent="0" fontAlgn="base">
              <a:buNone/>
            </a:pPr>
            <a:r>
              <a:rPr lang="fr-FR" dirty="0" smtClean="0"/>
              <a:t>    en </a:t>
            </a:r>
            <a:r>
              <a:rPr lang="fr-FR" dirty="0"/>
              <a:t>mai 2018 </a:t>
            </a:r>
            <a:r>
              <a:rPr lang="fr-FR" dirty="0" smtClean="0"/>
              <a:t>la moyenne mondiale est de </a:t>
            </a:r>
            <a:r>
              <a:rPr lang="fr-FR" dirty="0"/>
              <a:t>23,8</a:t>
            </a:r>
            <a:r>
              <a:rPr lang="fr-FR" dirty="0" smtClean="0"/>
              <a:t>%,</a:t>
            </a:r>
          </a:p>
          <a:p>
            <a:pPr marL="0" lvl="0" indent="0" fontAlgn="base">
              <a:buNone/>
            </a:pPr>
            <a:r>
              <a:rPr lang="fr-FR" dirty="0"/>
              <a:t> </a:t>
            </a:r>
            <a:r>
              <a:rPr lang="fr-FR" dirty="0" smtClean="0"/>
              <a:t>   que </a:t>
            </a:r>
            <a:r>
              <a:rPr lang="fr-FR" dirty="0"/>
              <a:t> de la </a:t>
            </a:r>
            <a:r>
              <a:rPr lang="fr-FR" dirty="0" smtClean="0"/>
              <a:t>moyenne </a:t>
            </a:r>
            <a:r>
              <a:rPr lang="fr-FR" dirty="0"/>
              <a:t>OCDE (de 28,8% en 2017.)  </a:t>
            </a:r>
          </a:p>
          <a:p>
            <a:pPr marL="0" lvl="0" indent="0" fontAlgn="base">
              <a:buNone/>
            </a:pPr>
            <a:r>
              <a:rPr lang="fr-FR" dirty="0" smtClean="0"/>
              <a:t>    et </a:t>
            </a:r>
            <a:r>
              <a:rPr lang="fr-FR" dirty="0"/>
              <a:t>cela </a:t>
            </a:r>
            <a:r>
              <a:rPr lang="fr-FR" dirty="0" smtClean="0"/>
              <a:t>même si en Tunisie  </a:t>
            </a:r>
            <a:r>
              <a:rPr lang="fr-FR" dirty="0"/>
              <a:t>plus de </a:t>
            </a:r>
            <a:r>
              <a:rPr lang="fr-FR" dirty="0" smtClean="0"/>
              <a:t>34 % </a:t>
            </a:r>
            <a:r>
              <a:rPr lang="fr-FR" dirty="0"/>
              <a:t>des sièges </a:t>
            </a:r>
            <a:endParaRPr lang="fr-FR" dirty="0" smtClean="0"/>
          </a:p>
          <a:p>
            <a:pPr marL="0" lvl="0" indent="0" fontAlgn="base">
              <a:buNone/>
            </a:pPr>
            <a:r>
              <a:rPr lang="fr-FR" dirty="0"/>
              <a:t> </a:t>
            </a:r>
            <a:r>
              <a:rPr lang="fr-FR" dirty="0" smtClean="0"/>
              <a:t>   dans </a:t>
            </a:r>
            <a:r>
              <a:rPr lang="fr-FR" dirty="0"/>
              <a:t>la </a:t>
            </a:r>
            <a:r>
              <a:rPr lang="fr-FR" dirty="0" smtClean="0"/>
              <a:t>Chambre   des députes </a:t>
            </a:r>
            <a:endParaRPr lang="fr-FR" dirty="0"/>
          </a:p>
          <a:p>
            <a:pPr lvl="0" fontAlgn="base"/>
            <a:r>
              <a:rPr lang="fr-FR" dirty="0" smtClean="0"/>
              <a:t>La </a:t>
            </a:r>
            <a:r>
              <a:rPr lang="fr-FR" dirty="0"/>
              <a:t>région connaît le    plus faible taux d’activité des femmes du monde : 24 %, contre 60 % dans les pays de l’OCDE. </a:t>
            </a:r>
          </a:p>
          <a:p>
            <a:pPr fontAlgn="base"/>
            <a:endParaRPr lang="fr-FR" dirty="0"/>
          </a:p>
          <a:p>
            <a:pPr lvl="0" fontAlgn="base"/>
            <a:endParaRPr lang="fr-FR" dirty="0"/>
          </a:p>
          <a:p>
            <a:pPr marL="0" lvl="0" indent="0" fontAlgn="base">
              <a:buNone/>
            </a:pPr>
            <a:endParaRPr lang="en-US" dirty="0"/>
          </a:p>
        </p:txBody>
      </p:sp>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4</a:t>
            </a:fld>
            <a:endParaRPr lang="fr-FR"/>
          </a:p>
        </p:txBody>
      </p:sp>
    </p:spTree>
    <p:extLst>
      <p:ext uri="{BB962C8B-B14F-4D97-AF65-F5344CB8AC3E}">
        <p14:creationId xmlns="" xmlns:p14="http://schemas.microsoft.com/office/powerpoint/2010/main" val="306732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normAutofit fontScale="70000" lnSpcReduction="20000"/>
          </a:bodyPr>
          <a:lstStyle/>
          <a:p>
            <a:pPr lvl="0" fontAlgn="base"/>
            <a:r>
              <a:rPr lang="fr-FR" dirty="0"/>
              <a:t>Seules 5 % des entreprises MENA ont un haut dirigeant femme contre une moyenne mondiale de 19 </a:t>
            </a:r>
            <a:r>
              <a:rPr lang="fr-FR" dirty="0" smtClean="0"/>
              <a:t>%</a:t>
            </a:r>
          </a:p>
          <a:p>
            <a:pPr lvl="0" fontAlgn="base"/>
            <a:endParaRPr lang="fr-FR" dirty="0"/>
          </a:p>
          <a:p>
            <a:pPr lvl="0" fontAlgn="base"/>
            <a:r>
              <a:rPr lang="fr-FR" dirty="0" smtClean="0"/>
              <a:t>. </a:t>
            </a:r>
            <a:r>
              <a:rPr lang="fr-FR" dirty="0"/>
              <a:t>l La région MENA possède à la fois le plus fort taux de chômage global et le plus fort écart hommes femmes du monde. Le chômage des femmes se situe à 19 % contre une moyenne de 6 % dans les pays de l’OCDE</a:t>
            </a:r>
            <a:r>
              <a:rPr lang="fr-FR" dirty="0" smtClean="0"/>
              <a:t>.</a:t>
            </a:r>
          </a:p>
          <a:p>
            <a:pPr lvl="0" fontAlgn="base"/>
            <a:endParaRPr lang="fr-FR" dirty="0" smtClean="0"/>
          </a:p>
          <a:p>
            <a:pPr lvl="0" fontAlgn="base"/>
            <a:r>
              <a:rPr lang="fr-FR" dirty="0" smtClean="0"/>
              <a:t>La </a:t>
            </a:r>
            <a:r>
              <a:rPr lang="fr-FR" dirty="0"/>
              <a:t>révision du droit de la famille pour accroître l’autonomisation économique des femmes est au cœur des débats dans certains pays de la </a:t>
            </a:r>
            <a:r>
              <a:rPr lang="fr-FR" dirty="0" err="1" smtClean="0"/>
              <a:t>region</a:t>
            </a:r>
            <a:endParaRPr lang="fr-FR" dirty="0" smtClean="0"/>
          </a:p>
          <a:p>
            <a:pPr lvl="0" fontAlgn="base"/>
            <a:endParaRPr lang="fr-FR" dirty="0"/>
          </a:p>
          <a:p>
            <a:pPr lvl="0" fontAlgn="base"/>
            <a:r>
              <a:rPr lang="fr-FR" dirty="0"/>
              <a:t> La région a la capacité d’accroître sa participation au commerce international pour passer de son niveau actuel (seulement 0,35 % du commerce mondial) à un niveau conforme à son poids économique (3,7 % du PIB mondial  </a:t>
            </a:r>
            <a:endParaRPr lang="fr-FR" dirty="0" smtClean="0"/>
          </a:p>
        </p:txBody>
      </p:sp>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5</a:t>
            </a:fld>
            <a:endParaRPr lang="fr-FR"/>
          </a:p>
        </p:txBody>
      </p:sp>
    </p:spTree>
    <p:extLst>
      <p:ext uri="{BB962C8B-B14F-4D97-AF65-F5344CB8AC3E}">
        <p14:creationId xmlns="" xmlns:p14="http://schemas.microsoft.com/office/powerpoint/2010/main" val="3830093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6048672"/>
          </a:xfrm>
        </p:spPr>
        <p:txBody>
          <a:bodyPr>
            <a:normAutofit fontScale="70000" lnSpcReduction="20000"/>
          </a:bodyPr>
          <a:lstStyle/>
          <a:p>
            <a:pPr lvl="0" fontAlgn="base"/>
            <a:r>
              <a:rPr lang="fr-FR" sz="3400" dirty="0" smtClean="0">
                <a:solidFill>
                  <a:prstClr val="black"/>
                </a:solidFill>
              </a:rPr>
              <a:t>C’est </a:t>
            </a:r>
            <a:r>
              <a:rPr lang="fr-FR" sz="3400" dirty="0">
                <a:solidFill>
                  <a:prstClr val="black"/>
                </a:solidFill>
              </a:rPr>
              <a:t>pourquoi les politiques en matière de PME et d’entreprenariat jouent un rôle de plus en plus central dans les agendas de compétitivité et du développement des pays MENA. </a:t>
            </a:r>
          </a:p>
          <a:p>
            <a:pPr lvl="0"/>
            <a:endParaRPr lang="en-US" sz="2400" dirty="0">
              <a:solidFill>
                <a:prstClr val="black"/>
              </a:solidFill>
            </a:endParaRPr>
          </a:p>
          <a:p>
            <a:pPr fontAlgn="base"/>
            <a:r>
              <a:rPr lang="en-US" dirty="0" smtClean="0"/>
              <a:t>JOHN </a:t>
            </a:r>
            <a:r>
              <a:rPr lang="en-US" dirty="0"/>
              <a:t>Hendra (Canada) </a:t>
            </a:r>
            <a:r>
              <a:rPr lang="en-US" dirty="0" smtClean="0"/>
              <a:t>, </a:t>
            </a:r>
            <a:r>
              <a:rPr lang="en-US" dirty="0"/>
              <a:t> </a:t>
            </a:r>
            <a:r>
              <a:rPr lang="en-US" dirty="0" smtClean="0"/>
              <a:t>U.N  </a:t>
            </a:r>
            <a:r>
              <a:rPr lang="en-US" dirty="0"/>
              <a:t>Assistant Secretary-General and Senior UN Coordinator for  ” the  implementation of the 2030 Agenda </a:t>
            </a:r>
            <a:r>
              <a:rPr lang="fr-FR" dirty="0" smtClean="0"/>
              <a:t>avait </a:t>
            </a:r>
            <a:r>
              <a:rPr lang="fr-FR" dirty="0"/>
              <a:t>  déclaré en 2012 alors </a:t>
            </a:r>
            <a:r>
              <a:rPr lang="fr-FR" dirty="0" err="1"/>
              <a:t>qu</a:t>
            </a:r>
            <a:r>
              <a:rPr lang="fr-FR" dirty="0"/>
              <a:t> il </a:t>
            </a:r>
            <a:r>
              <a:rPr lang="fr-FR" dirty="0" err="1"/>
              <a:t>etait</a:t>
            </a:r>
            <a:r>
              <a:rPr lang="fr-FR" dirty="0"/>
              <a:t> </a:t>
            </a:r>
            <a:r>
              <a:rPr lang="fr-FR" i="1" dirty="0"/>
              <a:t>  Sous-Secrétaire général des Nations Unies et Directeur exécutif adjoint d'ONU Femmes, lors de la réunion du Groupe de haut niveau sur l'entreprenariat féminin pour refaçonner l'économie au Moyen-Orient et en Afrique du Nord </a:t>
            </a:r>
            <a:r>
              <a:rPr lang="fr-FR" i="1" dirty="0" smtClean="0"/>
              <a:t>grâce </a:t>
            </a:r>
            <a:r>
              <a:rPr lang="fr-FR" i="1" dirty="0"/>
              <a:t>à des innovations</a:t>
            </a:r>
            <a:r>
              <a:rPr lang="fr-FR" i="1" dirty="0" smtClean="0"/>
              <a:t>.</a:t>
            </a:r>
          </a:p>
          <a:p>
            <a:pPr fontAlgn="base"/>
            <a:endParaRPr lang="fr-FR" dirty="0"/>
          </a:p>
          <a:p>
            <a:pPr fontAlgn="base"/>
            <a:r>
              <a:rPr lang="fr-FR" dirty="0"/>
              <a:t>« </a:t>
            </a:r>
            <a:r>
              <a:rPr lang="fr-FR" dirty="0">
                <a:solidFill>
                  <a:srgbClr val="0070C0"/>
                </a:solidFill>
              </a:rPr>
              <a:t>L’entreprenariat féminin transformera l’économie au Moyen-Orient et en Afrique du Nord grâce à des innovations . La Banque mondiale appelle « l'économie intelligente </a:t>
            </a:r>
            <a:r>
              <a:rPr lang="fr-FR" dirty="0" smtClean="0">
                <a:solidFill>
                  <a:srgbClr val="0070C0"/>
                </a:solidFill>
              </a:rPr>
              <a:t>, cette </a:t>
            </a:r>
            <a:r>
              <a:rPr lang="fr-FR" dirty="0">
                <a:solidFill>
                  <a:srgbClr val="0070C0"/>
                </a:solidFill>
              </a:rPr>
              <a:t>forme d'économie qui peut contribuer à accélérer la réduction de la pauvreté et à favoriser le développement économique et social</a:t>
            </a:r>
            <a:r>
              <a:rPr lang="fr-FR" dirty="0" smtClean="0">
                <a:solidFill>
                  <a:srgbClr val="0070C0"/>
                </a:solidFill>
              </a:rPr>
              <a:t>. »</a:t>
            </a:r>
            <a:endParaRPr lang="fr-FR" dirty="0">
              <a:solidFill>
                <a:srgbClr val="0070C0"/>
              </a:solidFill>
            </a:endParaRPr>
          </a:p>
          <a:p>
            <a:endParaRPr lang="en-US" dirty="0"/>
          </a:p>
        </p:txBody>
      </p:sp>
      <p:sp>
        <p:nvSpPr>
          <p:cNvPr id="2" name="Espace réservé du pied de page 1"/>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6</a:t>
            </a:fld>
            <a:endParaRPr lang="fr-FR"/>
          </a:p>
        </p:txBody>
      </p:sp>
    </p:spTree>
    <p:extLst>
      <p:ext uri="{BB962C8B-B14F-4D97-AF65-F5344CB8AC3E}">
        <p14:creationId xmlns="" xmlns:p14="http://schemas.microsoft.com/office/powerpoint/2010/main" val="1042879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96135" y="188640"/>
            <a:ext cx="8229600" cy="994122"/>
          </a:xfrm>
        </p:spPr>
        <p:txBody>
          <a:bodyPr>
            <a:normAutofit fontScale="90000"/>
          </a:bodyPr>
          <a:lstStyle/>
          <a:p>
            <a:r>
              <a:rPr lang="en-US" sz="2200" b="1" dirty="0" smtClean="0">
                <a:solidFill>
                  <a:srgbClr val="954B96"/>
                </a:solidFill>
                <a:latin typeface="Helvetica" pitchFamily="2" charset="0"/>
              </a:rPr>
              <a:t>An </a:t>
            </a:r>
            <a:r>
              <a:rPr lang="en-US" sz="2200" b="1" dirty="0">
                <a:solidFill>
                  <a:srgbClr val="954B96"/>
                </a:solidFill>
                <a:latin typeface="Helvetica" pitchFamily="2" charset="0"/>
              </a:rPr>
              <a:t>overview of the situation of women entrepreneurship in MENA </a:t>
            </a:r>
            <a:r>
              <a:rPr lang="en-US" sz="2200" b="1" dirty="0" smtClean="0">
                <a:solidFill>
                  <a:srgbClr val="954B96"/>
                </a:solidFill>
                <a:latin typeface="Helvetica" pitchFamily="2" charset="0"/>
              </a:rPr>
              <a:t>Region  2013</a:t>
            </a:r>
            <a:r>
              <a:rPr lang="en-US" sz="2000" dirty="0"/>
              <a:t/>
            </a:r>
            <a:br>
              <a:rPr lang="en-US" sz="2000" dirty="0"/>
            </a:br>
            <a:endParaRPr lang="fr-FR" sz="2200" b="1" dirty="0">
              <a:solidFill>
                <a:srgbClr val="954B96"/>
              </a:solidFill>
              <a:latin typeface="Helvetica" pitchFamily="2" charset="0"/>
            </a:endParaRPr>
          </a:p>
        </p:txBody>
      </p:sp>
      <p:graphicFrame>
        <p:nvGraphicFramePr>
          <p:cNvPr id="8" name="Chart 1"/>
          <p:cNvGraphicFramePr>
            <a:graphicFrameLocks noGrp="1"/>
          </p:cNvGraphicFramePr>
          <p:nvPr>
            <p:ph idx="1"/>
            <p:extLst>
              <p:ext uri="{D42A27DB-BD31-4B8C-83A1-F6EECF244321}">
                <p14:modId xmlns="" xmlns:p14="http://schemas.microsoft.com/office/powerpoint/2010/main" val="405195242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6" name="Diagram 1"/>
          <p:cNvGraphicFramePr/>
          <p:nvPr>
            <p:extLst>
              <p:ext uri="{D42A27DB-BD31-4B8C-83A1-F6EECF244321}">
                <p14:modId xmlns="" xmlns:p14="http://schemas.microsoft.com/office/powerpoint/2010/main" val="1491821002"/>
              </p:ext>
            </p:extLst>
          </p:nvPr>
        </p:nvGraphicFramePr>
        <p:xfrm>
          <a:off x="755577" y="980729"/>
          <a:ext cx="7776864" cy="53285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ZoneTexte 6"/>
          <p:cNvSpPr txBox="1"/>
          <p:nvPr/>
        </p:nvSpPr>
        <p:spPr>
          <a:xfrm>
            <a:off x="755577" y="332656"/>
            <a:ext cx="7920879" cy="461665"/>
          </a:xfrm>
          <a:prstGeom prst="rect">
            <a:avLst/>
          </a:prstGeom>
          <a:noFill/>
        </p:spPr>
        <p:txBody>
          <a:bodyPr wrap="square" rtlCol="0">
            <a:spAutoFit/>
          </a:bodyPr>
          <a:lstStyle/>
          <a:p>
            <a:pPr algn="ctr"/>
            <a:r>
              <a:rPr lang="fr-FR" sz="2400" b="1" dirty="0" err="1">
                <a:solidFill>
                  <a:srgbClr val="954B96"/>
                </a:solidFill>
                <a:latin typeface="Helvetica" pitchFamily="2" charset="0"/>
                <a:ea typeface="+mj-ea"/>
                <a:cs typeface="+mj-cs"/>
              </a:rPr>
              <a:t>Women</a:t>
            </a:r>
            <a:r>
              <a:rPr lang="fr-FR" sz="2400" b="1" dirty="0">
                <a:solidFill>
                  <a:srgbClr val="954B96"/>
                </a:solidFill>
                <a:latin typeface="Helvetica" pitchFamily="2" charset="0"/>
                <a:ea typeface="+mj-ea"/>
                <a:cs typeface="+mj-cs"/>
              </a:rPr>
              <a:t>, Business and the </a:t>
            </a:r>
            <a:r>
              <a:rPr lang="fr-FR" sz="2400" b="1" dirty="0" err="1">
                <a:solidFill>
                  <a:srgbClr val="954B96"/>
                </a:solidFill>
                <a:latin typeface="Helvetica" pitchFamily="2" charset="0"/>
                <a:ea typeface="+mj-ea"/>
                <a:cs typeface="+mj-cs"/>
              </a:rPr>
              <a:t>law</a:t>
            </a:r>
            <a:r>
              <a:rPr lang="fr-FR" sz="2400" b="1" dirty="0">
                <a:solidFill>
                  <a:srgbClr val="954B96"/>
                </a:solidFill>
                <a:latin typeface="Helvetica" pitchFamily="2" charset="0"/>
                <a:ea typeface="+mj-ea"/>
                <a:cs typeface="+mj-cs"/>
              </a:rPr>
              <a:t> 2018 ( World Bank)</a:t>
            </a:r>
          </a:p>
        </p:txBody>
      </p:sp>
      <p:sp>
        <p:nvSpPr>
          <p:cNvPr id="2" name="Espace réservé du pied de page 1"/>
          <p:cNvSpPr>
            <a:spLocks noGrp="1"/>
          </p:cNvSpPr>
          <p:nvPr>
            <p:ph type="ftr" sz="quarter" idx="11"/>
          </p:nvPr>
        </p:nvSpPr>
        <p:spPr/>
        <p:txBody>
          <a:bodyPr/>
          <a:lstStyle/>
          <a:p>
            <a:endParaRPr lang="fr-FR">
              <a:solidFill>
                <a:prstClr val="black">
                  <a:tint val="75000"/>
                </a:prstClr>
              </a:solidFill>
            </a:endParaRPr>
          </a:p>
        </p:txBody>
      </p:sp>
      <p:sp>
        <p:nvSpPr>
          <p:cNvPr id="3" name="Espace réservé du numéro de diapositive 2"/>
          <p:cNvSpPr>
            <a:spLocks noGrp="1"/>
          </p:cNvSpPr>
          <p:nvPr>
            <p:ph type="sldNum" sz="quarter" idx="12"/>
          </p:nvPr>
        </p:nvSpPr>
        <p:spPr/>
        <p:txBody>
          <a:bodyPr/>
          <a:lstStyle/>
          <a:p>
            <a:fld id="{58A74068-2F69-4897-8EB3-BB15254F0B65}" type="slidenum">
              <a:rPr lang="fr-FR" smtClean="0">
                <a:solidFill>
                  <a:prstClr val="black">
                    <a:tint val="75000"/>
                  </a:prstClr>
                </a:solidFill>
              </a:rPr>
              <a:pPr/>
              <a:t>8</a:t>
            </a:fld>
            <a:endParaRPr lang="fr-FR">
              <a:solidFill>
                <a:prstClr val="black">
                  <a:tint val="75000"/>
                </a:prstClr>
              </a:solidFill>
            </a:endParaRPr>
          </a:p>
        </p:txBody>
      </p:sp>
    </p:spTree>
    <p:extLst>
      <p:ext uri="{BB962C8B-B14F-4D97-AF65-F5344CB8AC3E}">
        <p14:creationId xmlns="" xmlns:p14="http://schemas.microsoft.com/office/powerpoint/2010/main" val="215271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pSp>
        <p:nvGrpSpPr>
          <p:cNvPr id="6" name="Groupe 5"/>
          <p:cNvGrpSpPr/>
          <p:nvPr/>
        </p:nvGrpSpPr>
        <p:grpSpPr>
          <a:xfrm>
            <a:off x="2793258" y="2442101"/>
            <a:ext cx="3566740" cy="1973798"/>
            <a:chOff x="2293915" y="1724552"/>
            <a:chExt cx="3566740" cy="1973798"/>
          </a:xfrm>
        </p:grpSpPr>
        <p:sp>
          <p:nvSpPr>
            <p:cNvPr id="56" name="Ellipse 55"/>
            <p:cNvSpPr/>
            <p:nvPr/>
          </p:nvSpPr>
          <p:spPr>
            <a:xfrm>
              <a:off x="2293915" y="1724552"/>
              <a:ext cx="3566740" cy="1973798"/>
            </a:xfrm>
            <a:prstGeom prst="ellipse">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57" name="Ellipse 4"/>
            <p:cNvSpPr/>
            <p:nvPr/>
          </p:nvSpPr>
          <p:spPr>
            <a:xfrm>
              <a:off x="2816252" y="2013608"/>
              <a:ext cx="2522066" cy="13956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Main characteristic of Women's entrepreneurship </a:t>
              </a:r>
            </a:p>
          </p:txBody>
        </p:sp>
      </p:grpSp>
      <p:grpSp>
        <p:nvGrpSpPr>
          <p:cNvPr id="7" name="Groupe 6"/>
          <p:cNvGrpSpPr/>
          <p:nvPr/>
        </p:nvGrpSpPr>
        <p:grpSpPr>
          <a:xfrm>
            <a:off x="5087991" y="2048333"/>
            <a:ext cx="464856" cy="349261"/>
            <a:chOff x="4588648" y="1330784"/>
            <a:chExt cx="464856" cy="349261"/>
          </a:xfrm>
        </p:grpSpPr>
        <p:sp>
          <p:nvSpPr>
            <p:cNvPr id="54" name="Flèche droite 53"/>
            <p:cNvSpPr/>
            <p:nvPr/>
          </p:nvSpPr>
          <p:spPr>
            <a:xfrm rot="18099787">
              <a:off x="4646445" y="1272987"/>
              <a:ext cx="349261"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55" name="Flèche droite 6"/>
            <p:cNvSpPr/>
            <p:nvPr/>
          </p:nvSpPr>
          <p:spPr>
            <a:xfrm rot="18099787">
              <a:off x="4671334" y="1410549"/>
              <a:ext cx="244483"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9" name="Groupe 8"/>
          <p:cNvGrpSpPr/>
          <p:nvPr/>
        </p:nvGrpSpPr>
        <p:grpSpPr>
          <a:xfrm>
            <a:off x="4117857" y="717549"/>
            <a:ext cx="3503096" cy="1230503"/>
            <a:chOff x="3618514" y="0"/>
            <a:chExt cx="3503096" cy="1230503"/>
          </a:xfrm>
        </p:grpSpPr>
        <p:sp>
          <p:nvSpPr>
            <p:cNvPr id="52" name="Ellipse 51"/>
            <p:cNvSpPr/>
            <p:nvPr/>
          </p:nvSpPr>
          <p:spPr>
            <a:xfrm>
              <a:off x="3618514" y="0"/>
              <a:ext cx="3503096" cy="1230503"/>
            </a:xfrm>
            <a:prstGeom prst="ellipse">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53" name="Ellipse 8"/>
            <p:cNvSpPr/>
            <p:nvPr/>
          </p:nvSpPr>
          <p:spPr>
            <a:xfrm>
              <a:off x="4131531" y="180203"/>
              <a:ext cx="2477062" cy="8700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have started their own business; but do not own the premises (rented or work from home)</a:t>
              </a:r>
            </a:p>
          </p:txBody>
        </p:sp>
      </p:grpSp>
      <p:grpSp>
        <p:nvGrpSpPr>
          <p:cNvPr id="10" name="Groupe 9"/>
          <p:cNvGrpSpPr/>
          <p:nvPr/>
        </p:nvGrpSpPr>
        <p:grpSpPr>
          <a:xfrm>
            <a:off x="6084065" y="2640420"/>
            <a:ext cx="46348" cy="464856"/>
            <a:chOff x="5584722" y="1922871"/>
            <a:chExt cx="46348" cy="464856"/>
          </a:xfrm>
        </p:grpSpPr>
        <p:sp>
          <p:nvSpPr>
            <p:cNvPr id="50" name="Flèche droite 49"/>
            <p:cNvSpPr/>
            <p:nvPr/>
          </p:nvSpPr>
          <p:spPr>
            <a:xfrm rot="20401875">
              <a:off x="5584722" y="1922871"/>
              <a:ext cx="46348"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637824"/>
                <a:satOff val="3843"/>
                <a:lumOff val="308"/>
                <a:alphaOff val="0"/>
              </a:schemeClr>
            </a:fillRef>
            <a:effectRef idx="2">
              <a:schemeClr val="accent4">
                <a:hueOff val="-637824"/>
                <a:satOff val="3843"/>
                <a:lumOff val="308"/>
                <a:alphaOff val="0"/>
              </a:schemeClr>
            </a:effectRef>
            <a:fontRef idx="minor">
              <a:schemeClr val="lt1"/>
            </a:fontRef>
          </p:style>
        </p:sp>
        <p:sp>
          <p:nvSpPr>
            <p:cNvPr id="51" name="Flèche droite 10"/>
            <p:cNvSpPr/>
            <p:nvPr/>
          </p:nvSpPr>
          <p:spPr>
            <a:xfrm rot="20401875">
              <a:off x="5585140" y="2018216"/>
              <a:ext cx="32444"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11" name="Groupe 10"/>
          <p:cNvGrpSpPr/>
          <p:nvPr/>
        </p:nvGrpSpPr>
        <p:grpSpPr>
          <a:xfrm>
            <a:off x="5851626" y="1857508"/>
            <a:ext cx="2713432" cy="1230503"/>
            <a:chOff x="5352283" y="1139959"/>
            <a:chExt cx="2713432" cy="1230503"/>
          </a:xfrm>
        </p:grpSpPr>
        <p:sp>
          <p:nvSpPr>
            <p:cNvPr id="48" name="Ellipse 47"/>
            <p:cNvSpPr/>
            <p:nvPr/>
          </p:nvSpPr>
          <p:spPr>
            <a:xfrm>
              <a:off x="5352283" y="1139959"/>
              <a:ext cx="2713432" cy="1230503"/>
            </a:xfrm>
            <a:prstGeom prst="ellipse">
              <a:avLst/>
            </a:prstGeom>
          </p:spPr>
          <p:style>
            <a:lnRef idx="0">
              <a:schemeClr val="lt1">
                <a:hueOff val="0"/>
                <a:satOff val="0"/>
                <a:lumOff val="0"/>
                <a:alphaOff val="0"/>
              </a:schemeClr>
            </a:lnRef>
            <a:fillRef idx="3">
              <a:schemeClr val="accent4">
                <a:hueOff val="-637824"/>
                <a:satOff val="3843"/>
                <a:lumOff val="308"/>
                <a:alphaOff val="0"/>
              </a:schemeClr>
            </a:fillRef>
            <a:effectRef idx="2">
              <a:schemeClr val="accent4">
                <a:hueOff val="-637824"/>
                <a:satOff val="3843"/>
                <a:lumOff val="308"/>
                <a:alphaOff val="0"/>
              </a:schemeClr>
            </a:effectRef>
            <a:fontRef idx="minor">
              <a:schemeClr val="lt1"/>
            </a:fontRef>
          </p:style>
        </p:sp>
        <p:sp>
          <p:nvSpPr>
            <p:cNvPr id="49" name="Ellipse 12"/>
            <p:cNvSpPr/>
            <p:nvPr/>
          </p:nvSpPr>
          <p:spPr>
            <a:xfrm>
              <a:off x="5749656" y="1320162"/>
              <a:ext cx="1918686" cy="8700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engaged in traditional business (mostly handicraft and services)</a:t>
              </a:r>
            </a:p>
          </p:txBody>
        </p:sp>
      </p:grpSp>
      <p:grpSp>
        <p:nvGrpSpPr>
          <p:cNvPr id="12" name="Groupe 11"/>
          <p:cNvGrpSpPr/>
          <p:nvPr/>
        </p:nvGrpSpPr>
        <p:grpSpPr>
          <a:xfrm>
            <a:off x="6294075" y="3621808"/>
            <a:ext cx="192758" cy="464856"/>
            <a:chOff x="5794732" y="2904259"/>
            <a:chExt cx="192758" cy="464856"/>
          </a:xfrm>
        </p:grpSpPr>
        <p:sp>
          <p:nvSpPr>
            <p:cNvPr id="46" name="Flèche droite 45"/>
            <p:cNvSpPr/>
            <p:nvPr/>
          </p:nvSpPr>
          <p:spPr>
            <a:xfrm rot="791653">
              <a:off x="5794732" y="2904259"/>
              <a:ext cx="192758"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1275649"/>
                <a:satOff val="7685"/>
                <a:lumOff val="616"/>
                <a:alphaOff val="0"/>
              </a:schemeClr>
            </a:fillRef>
            <a:effectRef idx="2">
              <a:schemeClr val="accent4">
                <a:hueOff val="-1275649"/>
                <a:satOff val="7685"/>
                <a:lumOff val="616"/>
                <a:alphaOff val="0"/>
              </a:schemeClr>
            </a:effectRef>
            <a:fontRef idx="minor">
              <a:schemeClr val="lt1"/>
            </a:fontRef>
          </p:style>
        </p:sp>
        <p:sp>
          <p:nvSpPr>
            <p:cNvPr id="47" name="Flèche droite 14"/>
            <p:cNvSpPr/>
            <p:nvPr/>
          </p:nvSpPr>
          <p:spPr>
            <a:xfrm rot="791653">
              <a:off x="5795495" y="2990630"/>
              <a:ext cx="134931"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13" name="Groupe 12"/>
          <p:cNvGrpSpPr/>
          <p:nvPr/>
        </p:nvGrpSpPr>
        <p:grpSpPr>
          <a:xfrm>
            <a:off x="6547954" y="3234835"/>
            <a:ext cx="1781240" cy="1730248"/>
            <a:chOff x="6048611" y="2517286"/>
            <a:chExt cx="1781240" cy="1730248"/>
          </a:xfrm>
        </p:grpSpPr>
        <p:sp>
          <p:nvSpPr>
            <p:cNvPr id="44" name="Ellipse 43"/>
            <p:cNvSpPr/>
            <p:nvPr/>
          </p:nvSpPr>
          <p:spPr>
            <a:xfrm>
              <a:off x="6048611" y="2517286"/>
              <a:ext cx="1781240" cy="1730248"/>
            </a:xfrm>
            <a:prstGeom prst="ellipse">
              <a:avLst/>
            </a:prstGeom>
          </p:spPr>
          <p:style>
            <a:lnRef idx="0">
              <a:schemeClr val="lt1">
                <a:hueOff val="0"/>
                <a:satOff val="0"/>
                <a:lumOff val="0"/>
                <a:alphaOff val="0"/>
              </a:schemeClr>
            </a:lnRef>
            <a:fillRef idx="3">
              <a:schemeClr val="accent4">
                <a:hueOff val="-1275649"/>
                <a:satOff val="7685"/>
                <a:lumOff val="616"/>
                <a:alphaOff val="0"/>
              </a:schemeClr>
            </a:fillRef>
            <a:effectRef idx="2">
              <a:schemeClr val="accent4">
                <a:hueOff val="-1275649"/>
                <a:satOff val="7685"/>
                <a:lumOff val="616"/>
                <a:alphaOff val="0"/>
              </a:schemeClr>
            </a:effectRef>
            <a:fontRef idx="minor">
              <a:schemeClr val="lt1"/>
            </a:fontRef>
          </p:style>
        </p:sp>
        <p:sp>
          <p:nvSpPr>
            <p:cNvPr id="45" name="Ellipse 16"/>
            <p:cNvSpPr/>
            <p:nvPr/>
          </p:nvSpPr>
          <p:spPr>
            <a:xfrm>
              <a:off x="6309468" y="2770675"/>
              <a:ext cx="1259526" cy="12234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believe their are potential non-traditional sectors for women to integrate </a:t>
              </a:r>
            </a:p>
          </p:txBody>
        </p:sp>
      </p:grpSp>
      <p:grpSp>
        <p:nvGrpSpPr>
          <p:cNvPr id="14" name="Groupe 13"/>
          <p:cNvGrpSpPr/>
          <p:nvPr/>
        </p:nvGrpSpPr>
        <p:grpSpPr>
          <a:xfrm>
            <a:off x="5711527" y="4514821"/>
            <a:ext cx="827489" cy="464856"/>
            <a:chOff x="5212184" y="3797272"/>
            <a:chExt cx="827489" cy="464856"/>
          </a:xfrm>
        </p:grpSpPr>
        <p:sp>
          <p:nvSpPr>
            <p:cNvPr id="42" name="Flèche droite 41"/>
            <p:cNvSpPr/>
            <p:nvPr/>
          </p:nvSpPr>
          <p:spPr>
            <a:xfrm rot="2424323">
              <a:off x="5212184" y="3797272"/>
              <a:ext cx="827489"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1913473"/>
                <a:satOff val="11528"/>
                <a:lumOff val="924"/>
                <a:alphaOff val="0"/>
              </a:schemeClr>
            </a:fillRef>
            <a:effectRef idx="2">
              <a:schemeClr val="accent4">
                <a:hueOff val="-1913473"/>
                <a:satOff val="11528"/>
                <a:lumOff val="924"/>
                <a:alphaOff val="0"/>
              </a:schemeClr>
            </a:effectRef>
            <a:fontRef idx="minor">
              <a:schemeClr val="lt1"/>
            </a:fontRef>
          </p:style>
        </p:sp>
        <p:sp>
          <p:nvSpPr>
            <p:cNvPr id="43" name="Flèche droite 18"/>
            <p:cNvSpPr/>
            <p:nvPr/>
          </p:nvSpPr>
          <p:spPr>
            <a:xfrm rot="2424323">
              <a:off x="5228816" y="3845046"/>
              <a:ext cx="688032"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15" name="Groupe 14"/>
          <p:cNvGrpSpPr/>
          <p:nvPr/>
        </p:nvGrpSpPr>
        <p:grpSpPr>
          <a:xfrm>
            <a:off x="5842877" y="5238886"/>
            <a:ext cx="2779043" cy="901565"/>
            <a:chOff x="5343534" y="4521337"/>
            <a:chExt cx="2779043" cy="901565"/>
          </a:xfrm>
        </p:grpSpPr>
        <p:sp>
          <p:nvSpPr>
            <p:cNvPr id="40" name="Ellipse 39"/>
            <p:cNvSpPr/>
            <p:nvPr/>
          </p:nvSpPr>
          <p:spPr>
            <a:xfrm>
              <a:off x="5343534" y="4521337"/>
              <a:ext cx="2779043" cy="901565"/>
            </a:xfrm>
            <a:prstGeom prst="ellipse">
              <a:avLst/>
            </a:prstGeom>
          </p:spPr>
          <p:style>
            <a:lnRef idx="0">
              <a:schemeClr val="lt1">
                <a:hueOff val="0"/>
                <a:satOff val="0"/>
                <a:lumOff val="0"/>
                <a:alphaOff val="0"/>
              </a:schemeClr>
            </a:lnRef>
            <a:fillRef idx="3">
              <a:schemeClr val="accent4">
                <a:hueOff val="-1913473"/>
                <a:satOff val="11528"/>
                <a:lumOff val="924"/>
                <a:alphaOff val="0"/>
              </a:schemeClr>
            </a:fillRef>
            <a:effectRef idx="2">
              <a:schemeClr val="accent4">
                <a:hueOff val="-1913473"/>
                <a:satOff val="11528"/>
                <a:lumOff val="924"/>
                <a:alphaOff val="0"/>
              </a:schemeClr>
            </a:effectRef>
            <a:fontRef idx="minor">
              <a:schemeClr val="lt1"/>
            </a:fontRef>
          </p:style>
        </p:sp>
        <p:sp>
          <p:nvSpPr>
            <p:cNvPr id="41" name="Ellipse 20"/>
            <p:cNvSpPr/>
            <p:nvPr/>
          </p:nvSpPr>
          <p:spPr>
            <a:xfrm>
              <a:off x="5750515" y="4653368"/>
              <a:ext cx="1965081" cy="6375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are engaged in other activities apart form their enterprises </a:t>
              </a:r>
            </a:p>
          </p:txBody>
        </p:sp>
      </p:grpSp>
      <p:grpSp>
        <p:nvGrpSpPr>
          <p:cNvPr id="16" name="Groupe 15"/>
          <p:cNvGrpSpPr/>
          <p:nvPr/>
        </p:nvGrpSpPr>
        <p:grpSpPr>
          <a:xfrm>
            <a:off x="4262326" y="4521757"/>
            <a:ext cx="464856" cy="257928"/>
            <a:chOff x="3762983" y="3804208"/>
            <a:chExt cx="464856" cy="257928"/>
          </a:xfrm>
        </p:grpSpPr>
        <p:sp>
          <p:nvSpPr>
            <p:cNvPr id="38" name="Flèche droite 37"/>
            <p:cNvSpPr/>
            <p:nvPr/>
          </p:nvSpPr>
          <p:spPr>
            <a:xfrm rot="5630040">
              <a:off x="3866447" y="3700744"/>
              <a:ext cx="257928"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2551297"/>
                <a:satOff val="15371"/>
                <a:lumOff val="1232"/>
                <a:alphaOff val="0"/>
              </a:schemeClr>
            </a:fillRef>
            <a:effectRef idx="2">
              <a:schemeClr val="accent4">
                <a:hueOff val="-2551297"/>
                <a:satOff val="15371"/>
                <a:lumOff val="1232"/>
                <a:alphaOff val="0"/>
              </a:schemeClr>
            </a:effectRef>
            <a:fontRef idx="minor">
              <a:schemeClr val="lt1"/>
            </a:fontRef>
          </p:style>
        </p:sp>
        <p:sp>
          <p:nvSpPr>
            <p:cNvPr id="39" name="Flèche droite 22"/>
            <p:cNvSpPr/>
            <p:nvPr/>
          </p:nvSpPr>
          <p:spPr>
            <a:xfrm rot="16430040">
              <a:off x="3907723" y="3755113"/>
              <a:ext cx="180550"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17" name="Groupe 16"/>
          <p:cNvGrpSpPr/>
          <p:nvPr/>
        </p:nvGrpSpPr>
        <p:grpSpPr>
          <a:xfrm>
            <a:off x="3445333" y="4900257"/>
            <a:ext cx="1982932" cy="1230503"/>
            <a:chOff x="2945990" y="4182708"/>
            <a:chExt cx="1982932" cy="1230503"/>
          </a:xfrm>
        </p:grpSpPr>
        <p:sp>
          <p:nvSpPr>
            <p:cNvPr id="36" name="Ellipse 35"/>
            <p:cNvSpPr/>
            <p:nvPr/>
          </p:nvSpPr>
          <p:spPr>
            <a:xfrm>
              <a:off x="2945990" y="4182708"/>
              <a:ext cx="1982932" cy="1230503"/>
            </a:xfrm>
            <a:prstGeom prst="ellipse">
              <a:avLst/>
            </a:prstGeom>
          </p:spPr>
          <p:style>
            <a:lnRef idx="0">
              <a:schemeClr val="lt1">
                <a:hueOff val="0"/>
                <a:satOff val="0"/>
                <a:lumOff val="0"/>
                <a:alphaOff val="0"/>
              </a:schemeClr>
            </a:lnRef>
            <a:fillRef idx="3">
              <a:schemeClr val="accent4">
                <a:hueOff val="-2551297"/>
                <a:satOff val="15371"/>
                <a:lumOff val="1232"/>
                <a:alphaOff val="0"/>
              </a:schemeClr>
            </a:fillRef>
            <a:effectRef idx="2">
              <a:schemeClr val="accent4">
                <a:hueOff val="-2551297"/>
                <a:satOff val="15371"/>
                <a:lumOff val="1232"/>
                <a:alphaOff val="0"/>
              </a:schemeClr>
            </a:effectRef>
            <a:fontRef idx="minor">
              <a:schemeClr val="lt1"/>
            </a:fontRef>
          </p:style>
        </p:sp>
        <p:sp>
          <p:nvSpPr>
            <p:cNvPr id="37" name="Ellipse 24"/>
            <p:cNvSpPr/>
            <p:nvPr/>
          </p:nvSpPr>
          <p:spPr>
            <a:xfrm>
              <a:off x="3236384" y="4362911"/>
              <a:ext cx="1402144" cy="8700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positive impact of the business on the family </a:t>
              </a:r>
            </a:p>
          </p:txBody>
        </p:sp>
      </p:grpSp>
      <p:grpSp>
        <p:nvGrpSpPr>
          <p:cNvPr id="18" name="Groupe 17"/>
          <p:cNvGrpSpPr/>
          <p:nvPr/>
        </p:nvGrpSpPr>
        <p:grpSpPr>
          <a:xfrm>
            <a:off x="2766470" y="4038478"/>
            <a:ext cx="390473" cy="464856"/>
            <a:chOff x="2267127" y="3320929"/>
            <a:chExt cx="390473" cy="464856"/>
          </a:xfrm>
        </p:grpSpPr>
        <p:sp>
          <p:nvSpPr>
            <p:cNvPr id="34" name="Flèche droite 33"/>
            <p:cNvSpPr/>
            <p:nvPr/>
          </p:nvSpPr>
          <p:spPr>
            <a:xfrm rot="9147938">
              <a:off x="2267127" y="3320929"/>
              <a:ext cx="390473"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3189121"/>
                <a:satOff val="19214"/>
                <a:lumOff val="1540"/>
                <a:alphaOff val="0"/>
              </a:schemeClr>
            </a:fillRef>
            <a:effectRef idx="2">
              <a:schemeClr val="accent4">
                <a:hueOff val="-3189121"/>
                <a:satOff val="19214"/>
                <a:lumOff val="1540"/>
                <a:alphaOff val="0"/>
              </a:schemeClr>
            </a:effectRef>
            <a:fontRef idx="minor">
              <a:schemeClr val="lt1"/>
            </a:fontRef>
          </p:style>
        </p:sp>
        <p:sp>
          <p:nvSpPr>
            <p:cNvPr id="35" name="Flèche droite 26"/>
            <p:cNvSpPr/>
            <p:nvPr/>
          </p:nvSpPr>
          <p:spPr>
            <a:xfrm rot="19947938">
              <a:off x="2377635" y="3386824"/>
              <a:ext cx="273331"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19" name="Groupe 18"/>
          <p:cNvGrpSpPr/>
          <p:nvPr/>
        </p:nvGrpSpPr>
        <p:grpSpPr>
          <a:xfrm>
            <a:off x="522080" y="4132694"/>
            <a:ext cx="2344257" cy="1597993"/>
            <a:chOff x="22737" y="3415145"/>
            <a:chExt cx="2344257" cy="1597993"/>
          </a:xfrm>
        </p:grpSpPr>
        <p:sp>
          <p:nvSpPr>
            <p:cNvPr id="32" name="Ellipse 31"/>
            <p:cNvSpPr/>
            <p:nvPr/>
          </p:nvSpPr>
          <p:spPr>
            <a:xfrm>
              <a:off x="22737" y="3415145"/>
              <a:ext cx="2344257" cy="1597993"/>
            </a:xfrm>
            <a:prstGeom prst="ellipse">
              <a:avLst/>
            </a:prstGeom>
          </p:spPr>
          <p:style>
            <a:lnRef idx="0">
              <a:schemeClr val="lt1">
                <a:hueOff val="0"/>
                <a:satOff val="0"/>
                <a:lumOff val="0"/>
                <a:alphaOff val="0"/>
              </a:schemeClr>
            </a:lnRef>
            <a:fillRef idx="3">
              <a:schemeClr val="accent4">
                <a:hueOff val="-3189121"/>
                <a:satOff val="19214"/>
                <a:lumOff val="1540"/>
                <a:alphaOff val="0"/>
              </a:schemeClr>
            </a:fillRef>
            <a:effectRef idx="2">
              <a:schemeClr val="accent4">
                <a:hueOff val="-3189121"/>
                <a:satOff val="19214"/>
                <a:lumOff val="1540"/>
                <a:alphaOff val="0"/>
              </a:schemeClr>
            </a:effectRef>
            <a:fontRef idx="minor">
              <a:schemeClr val="lt1"/>
            </a:fontRef>
          </p:style>
        </p:sp>
        <p:sp>
          <p:nvSpPr>
            <p:cNvPr id="33" name="Ellipse 28"/>
            <p:cNvSpPr/>
            <p:nvPr/>
          </p:nvSpPr>
          <p:spPr>
            <a:xfrm>
              <a:off x="366045" y="3649166"/>
              <a:ext cx="1657641" cy="11299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optimistic outlook towards the future of their business, and </a:t>
              </a:r>
              <a:r>
                <a:rPr lang="en-US" sz="1600" kern="1200" dirty="0" smtClean="0"/>
                <a:t>perceived </a:t>
              </a:r>
              <a:r>
                <a:rPr lang="en-US" sz="1600" kern="1200" dirty="0"/>
                <a:t>as a good opportunity</a:t>
              </a:r>
            </a:p>
          </p:txBody>
        </p:sp>
      </p:grpSp>
      <p:grpSp>
        <p:nvGrpSpPr>
          <p:cNvPr id="20" name="Groupe 19"/>
          <p:cNvGrpSpPr/>
          <p:nvPr/>
        </p:nvGrpSpPr>
        <p:grpSpPr>
          <a:xfrm>
            <a:off x="2481993" y="2944090"/>
            <a:ext cx="253864" cy="464856"/>
            <a:chOff x="1982650" y="2226541"/>
            <a:chExt cx="253864" cy="464856"/>
          </a:xfrm>
        </p:grpSpPr>
        <p:sp>
          <p:nvSpPr>
            <p:cNvPr id="30" name="Flèche droite 29"/>
            <p:cNvSpPr/>
            <p:nvPr/>
          </p:nvSpPr>
          <p:spPr>
            <a:xfrm rot="11238710">
              <a:off x="1982650" y="2226541"/>
              <a:ext cx="253864"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3826945"/>
                <a:satOff val="23056"/>
                <a:lumOff val="1848"/>
                <a:alphaOff val="0"/>
              </a:schemeClr>
            </a:fillRef>
            <a:effectRef idx="2">
              <a:schemeClr val="accent4">
                <a:hueOff val="-3826945"/>
                <a:satOff val="23056"/>
                <a:lumOff val="1848"/>
                <a:alphaOff val="0"/>
              </a:schemeClr>
            </a:effectRef>
            <a:fontRef idx="minor">
              <a:schemeClr val="lt1"/>
            </a:fontRef>
          </p:style>
        </p:sp>
        <p:sp>
          <p:nvSpPr>
            <p:cNvPr id="31" name="Flèche droite 30"/>
            <p:cNvSpPr/>
            <p:nvPr/>
          </p:nvSpPr>
          <p:spPr>
            <a:xfrm rot="22038710">
              <a:off x="2058499" y="2324358"/>
              <a:ext cx="177705"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21" name="Groupe 20"/>
          <p:cNvGrpSpPr/>
          <p:nvPr/>
        </p:nvGrpSpPr>
        <p:grpSpPr>
          <a:xfrm>
            <a:off x="695987" y="2091816"/>
            <a:ext cx="1673595" cy="1893240"/>
            <a:chOff x="196644" y="1374267"/>
            <a:chExt cx="1673595" cy="1893240"/>
          </a:xfrm>
        </p:grpSpPr>
        <p:sp>
          <p:nvSpPr>
            <p:cNvPr id="28" name="Ellipse 27"/>
            <p:cNvSpPr/>
            <p:nvPr/>
          </p:nvSpPr>
          <p:spPr>
            <a:xfrm>
              <a:off x="196644" y="1374267"/>
              <a:ext cx="1673595" cy="1893240"/>
            </a:xfrm>
            <a:prstGeom prst="ellipse">
              <a:avLst/>
            </a:prstGeom>
          </p:spPr>
          <p:style>
            <a:lnRef idx="0">
              <a:schemeClr val="lt1">
                <a:hueOff val="0"/>
                <a:satOff val="0"/>
                <a:lumOff val="0"/>
                <a:alphaOff val="0"/>
              </a:schemeClr>
            </a:lnRef>
            <a:fillRef idx="3">
              <a:schemeClr val="accent4">
                <a:hueOff val="-3826945"/>
                <a:satOff val="23056"/>
                <a:lumOff val="1848"/>
                <a:alphaOff val="0"/>
              </a:schemeClr>
            </a:fillRef>
            <a:effectRef idx="2">
              <a:schemeClr val="accent4">
                <a:hueOff val="-3826945"/>
                <a:satOff val="23056"/>
                <a:lumOff val="1848"/>
                <a:alphaOff val="0"/>
              </a:schemeClr>
            </a:effectRef>
            <a:fontRef idx="minor">
              <a:schemeClr val="lt1"/>
            </a:fontRef>
          </p:style>
        </p:sp>
        <p:sp>
          <p:nvSpPr>
            <p:cNvPr id="29" name="Ellipse 32"/>
            <p:cNvSpPr/>
            <p:nvPr/>
          </p:nvSpPr>
          <p:spPr>
            <a:xfrm>
              <a:off x="441736" y="1651526"/>
              <a:ext cx="1183411" cy="13387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have the right technical skills, </a:t>
              </a:r>
              <a:r>
                <a:rPr lang="en-US" sz="1600" kern="1200" dirty="0" smtClean="0"/>
                <a:t>lack </a:t>
              </a:r>
              <a:r>
                <a:rPr lang="en-US" sz="1600" kern="1200" dirty="0"/>
                <a:t>the managerial skills </a:t>
              </a:r>
            </a:p>
          </p:txBody>
        </p:sp>
      </p:grpSp>
      <p:grpSp>
        <p:nvGrpSpPr>
          <p:cNvPr id="22" name="Groupe 21"/>
          <p:cNvGrpSpPr/>
          <p:nvPr/>
        </p:nvGrpSpPr>
        <p:grpSpPr>
          <a:xfrm>
            <a:off x="3069206" y="2014634"/>
            <a:ext cx="523122" cy="464856"/>
            <a:chOff x="2569863" y="1297085"/>
            <a:chExt cx="523122" cy="464856"/>
          </a:xfrm>
        </p:grpSpPr>
        <p:sp>
          <p:nvSpPr>
            <p:cNvPr id="26" name="Flèche droite 25"/>
            <p:cNvSpPr/>
            <p:nvPr/>
          </p:nvSpPr>
          <p:spPr>
            <a:xfrm rot="13409505">
              <a:off x="2569863" y="1297085"/>
              <a:ext cx="523122" cy="464856"/>
            </a:xfrm>
            <a:prstGeom prst="rightArrow">
              <a:avLst>
                <a:gd name="adj1" fmla="val 60000"/>
                <a:gd name="adj2" fmla="val 50000"/>
              </a:avLst>
            </a:prstGeom>
          </p:spPr>
          <p:style>
            <a:lnRef idx="0">
              <a:schemeClr val="lt1">
                <a:hueOff val="0"/>
                <a:satOff val="0"/>
                <a:lumOff val="0"/>
                <a:alphaOff val="0"/>
              </a:schemeClr>
            </a:lnRef>
            <a:fillRef idx="3">
              <a:schemeClr val="accent4">
                <a:hueOff val="-4464770"/>
                <a:satOff val="26899"/>
                <a:lumOff val="2156"/>
                <a:alphaOff val="0"/>
              </a:schemeClr>
            </a:fillRef>
            <a:effectRef idx="2">
              <a:schemeClr val="accent4">
                <a:hueOff val="-4464770"/>
                <a:satOff val="26899"/>
                <a:lumOff val="2156"/>
                <a:alphaOff val="0"/>
              </a:schemeClr>
            </a:effectRef>
            <a:fontRef idx="minor">
              <a:schemeClr val="lt1"/>
            </a:fontRef>
          </p:style>
        </p:sp>
        <p:sp>
          <p:nvSpPr>
            <p:cNvPr id="27" name="Flèche droite 34"/>
            <p:cNvSpPr/>
            <p:nvPr/>
          </p:nvSpPr>
          <p:spPr>
            <a:xfrm rot="24209505">
              <a:off x="2690178" y="1438047"/>
              <a:ext cx="383665" cy="2789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23" name="Groupe 22"/>
          <p:cNvGrpSpPr/>
          <p:nvPr/>
        </p:nvGrpSpPr>
        <p:grpSpPr>
          <a:xfrm>
            <a:off x="872384" y="717549"/>
            <a:ext cx="2989348" cy="1230503"/>
            <a:chOff x="373041" y="0"/>
            <a:chExt cx="2989348" cy="1230503"/>
          </a:xfrm>
        </p:grpSpPr>
        <p:sp>
          <p:nvSpPr>
            <p:cNvPr id="24" name="Ellipse 23"/>
            <p:cNvSpPr/>
            <p:nvPr/>
          </p:nvSpPr>
          <p:spPr>
            <a:xfrm>
              <a:off x="373041" y="0"/>
              <a:ext cx="2989348" cy="1230503"/>
            </a:xfrm>
            <a:prstGeom prst="ellipse">
              <a:avLst/>
            </a:prstGeom>
          </p:spPr>
          <p:style>
            <a:lnRef idx="0">
              <a:schemeClr val="lt1">
                <a:hueOff val="0"/>
                <a:satOff val="0"/>
                <a:lumOff val="0"/>
                <a:alphaOff val="0"/>
              </a:schemeClr>
            </a:lnRef>
            <a:fillRef idx="3">
              <a:schemeClr val="accent4">
                <a:hueOff val="-4464770"/>
                <a:satOff val="26899"/>
                <a:lumOff val="2156"/>
                <a:alphaOff val="0"/>
              </a:schemeClr>
            </a:fillRef>
            <a:effectRef idx="2">
              <a:schemeClr val="accent4">
                <a:hueOff val="-4464770"/>
                <a:satOff val="26899"/>
                <a:lumOff val="2156"/>
                <a:alphaOff val="0"/>
              </a:schemeClr>
            </a:effectRef>
            <a:fontRef idx="minor">
              <a:schemeClr val="lt1"/>
            </a:fontRef>
          </p:style>
        </p:sp>
        <p:sp>
          <p:nvSpPr>
            <p:cNvPr id="25" name="Ellipse 36"/>
            <p:cNvSpPr/>
            <p:nvPr/>
          </p:nvSpPr>
          <p:spPr>
            <a:xfrm>
              <a:off x="810821" y="180203"/>
              <a:ext cx="2113788" cy="8700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Motivated, confident, want to accomplish self achievement, and to take own decisions</a:t>
              </a:r>
            </a:p>
          </p:txBody>
        </p:sp>
      </p:grpSp>
      <p:sp>
        <p:nvSpPr>
          <p:cNvPr id="2" name="ZoneTexte 1"/>
          <p:cNvSpPr txBox="1"/>
          <p:nvPr/>
        </p:nvSpPr>
        <p:spPr>
          <a:xfrm>
            <a:off x="941079" y="188640"/>
            <a:ext cx="8023409" cy="923330"/>
          </a:xfrm>
          <a:prstGeom prst="rect">
            <a:avLst/>
          </a:prstGeom>
          <a:noFill/>
        </p:spPr>
        <p:txBody>
          <a:bodyPr wrap="square" rtlCol="0">
            <a:spAutoFit/>
          </a:bodyPr>
          <a:lstStyle/>
          <a:p>
            <a:r>
              <a:rPr lang="en-US" b="1" dirty="0">
                <a:solidFill>
                  <a:srgbClr val="954B96"/>
                </a:solidFill>
                <a:latin typeface="Helvetica" pitchFamily="2" charset="0"/>
                <a:ea typeface="+mj-ea"/>
                <a:cs typeface="+mj-cs"/>
              </a:rPr>
              <a:t>Source CAWTAR report in 2015 : Promoting women empowerment for Inclusive and Sustainable industrial Development in the MENA region</a:t>
            </a:r>
            <a:endParaRPr lang="fr-FR" b="1" dirty="0">
              <a:solidFill>
                <a:srgbClr val="954B96"/>
              </a:solidFill>
              <a:latin typeface="Helvetica" pitchFamily="2" charset="0"/>
              <a:ea typeface="+mj-ea"/>
              <a:cs typeface="+mj-cs"/>
            </a:endParaRPr>
          </a:p>
          <a:p>
            <a:endParaRPr lang="en-US" dirty="0"/>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58A74068-2F69-4897-8EB3-BB15254F0B65}" type="slidenum">
              <a:rPr lang="fr-FR" smtClean="0">
                <a:solidFill>
                  <a:prstClr val="black">
                    <a:tint val="75000"/>
                  </a:prstClr>
                </a:solidFill>
              </a:rPr>
              <a:pPr/>
              <a:t>9</a:t>
            </a:fld>
            <a:endParaRPr lang="fr-FR">
              <a:solidFill>
                <a:prstClr val="black">
                  <a:tint val="75000"/>
                </a:prstClr>
              </a:solidFill>
            </a:endParaRPr>
          </a:p>
        </p:txBody>
      </p:sp>
    </p:spTree>
    <p:extLst>
      <p:ext uri="{BB962C8B-B14F-4D97-AF65-F5344CB8AC3E}">
        <p14:creationId xmlns="" xmlns:p14="http://schemas.microsoft.com/office/powerpoint/2010/main" val="37560921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1601</TotalTime>
  <Words>784</Words>
  <Application>Microsoft Office PowerPoint</Application>
  <PresentationFormat>Affichage à l'écran (4:3)</PresentationFormat>
  <Paragraphs>142</Paragraphs>
  <Slides>14</Slides>
  <Notes>8</Notes>
  <HiddenSlides>0</HiddenSlides>
  <MMClips>0</MMClips>
  <ScaleCrop>false</ScaleCrop>
  <HeadingPairs>
    <vt:vector size="4" baseType="variant">
      <vt:variant>
        <vt:lpstr>Thème</vt:lpstr>
      </vt:variant>
      <vt:variant>
        <vt:i4>5</vt:i4>
      </vt:variant>
      <vt:variant>
        <vt:lpstr>Titres des diapositives</vt:lpstr>
      </vt:variant>
      <vt:variant>
        <vt:i4>14</vt:i4>
      </vt:variant>
    </vt:vector>
  </HeadingPairs>
  <TitlesOfParts>
    <vt:vector size="19" baseType="lpstr">
      <vt:lpstr>Thème Office</vt:lpstr>
      <vt:lpstr>1_Thème Office</vt:lpstr>
      <vt:lpstr>2_Thème Office</vt:lpstr>
      <vt:lpstr>3_Thème Office</vt:lpstr>
      <vt:lpstr>4_Thème Office</vt:lpstr>
      <vt:lpstr>Kick-Off Seminar  28 juin 2018  Consolider la coopération inter et intra régionale pour une croissance inclusive et durable : le rôle des Organisations de Support aux Entreprises pour répondre aux besoins actuels des pays du Voisinage Sud</vt:lpstr>
      <vt:lpstr>CAWTAR Promouvoir l'égalité homme/femme dans le monde arabe</vt:lpstr>
      <vt:lpstr>Diapositive 3</vt:lpstr>
      <vt:lpstr>Diapositive 4</vt:lpstr>
      <vt:lpstr>Diapositive 5</vt:lpstr>
      <vt:lpstr>Diapositive 6</vt:lpstr>
      <vt:lpstr>An overview of the situation of women entrepreneurship in MENA Region  2013 </vt:lpstr>
      <vt:lpstr>Diapositive 8</vt:lpstr>
      <vt:lpstr>Diapositive 9</vt:lpstr>
      <vt:lpstr>Main challenges faced by women entrepreneurship </vt:lpstr>
      <vt:lpstr>Diapositive 11</vt:lpstr>
      <vt:lpstr>Diapositive 12</vt:lpstr>
      <vt:lpstr>PROJETS CAWTAR</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dc:title>
  <dc:creator>Admin</dc:creator>
  <cp:lastModifiedBy>admin</cp:lastModifiedBy>
  <cp:revision>64</cp:revision>
  <cp:lastPrinted>2018-06-27T15:53:20Z</cp:lastPrinted>
  <dcterms:created xsi:type="dcterms:W3CDTF">2018-06-05T07:29:57Z</dcterms:created>
  <dcterms:modified xsi:type="dcterms:W3CDTF">2018-07-04T08:39:47Z</dcterms:modified>
</cp:coreProperties>
</file>