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75" r:id="rId3"/>
    <p:sldId id="274" r:id="rId4"/>
    <p:sldId id="267" r:id="rId5"/>
    <p:sldId id="268" r:id="rId6"/>
    <p:sldId id="269" r:id="rId7"/>
    <p:sldId id="270" r:id="rId8"/>
    <p:sldId id="271" r:id="rId9"/>
    <p:sldId id="272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04D"/>
    <a:srgbClr val="878786"/>
    <a:srgbClr val="954A96"/>
    <a:srgbClr val="4B358C"/>
    <a:srgbClr val="4BD04D"/>
    <a:srgbClr val="F3944F"/>
    <a:srgbClr val="6ABA79"/>
    <a:srgbClr val="954B96"/>
    <a:srgbClr val="990066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63" autoAdjust="0"/>
    <p:restoredTop sz="94660"/>
  </p:normalViewPr>
  <p:slideViewPr>
    <p:cSldViewPr>
      <p:cViewPr varScale="1">
        <p:scale>
          <a:sx n="86" d="100"/>
          <a:sy n="86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1C90D-8F35-445B-8C77-BD15331FAD26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E3A00-98EE-4A1A-B292-EAA60C97755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E3A00-98EE-4A1A-B292-EAA60C97755E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4E0C8-D636-4E60-911E-7D32B61CDE87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4068-2F69-4897-8EB3-BB15254F0B6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1500174"/>
            <a:ext cx="6572296" cy="1000132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954B96"/>
                </a:solidFill>
                <a:latin typeface="Quicksand Bold"/>
              </a:rPr>
              <a:t>Kick - Off </a:t>
            </a:r>
            <a:r>
              <a:rPr lang="fr-FR" b="1" dirty="0" err="1" smtClean="0">
                <a:solidFill>
                  <a:srgbClr val="954B96"/>
                </a:solidFill>
                <a:latin typeface="Quicksand Bold"/>
              </a:rPr>
              <a:t>Seminar</a:t>
            </a:r>
            <a:r>
              <a:rPr lang="fr-FR" b="1" dirty="0" smtClean="0">
                <a:solidFill>
                  <a:srgbClr val="954B96"/>
                </a:solidFill>
                <a:latin typeface="Quicksand Bold"/>
              </a:rPr>
              <a:t> </a:t>
            </a:r>
            <a:endParaRPr lang="fr-FR" b="1" dirty="0">
              <a:solidFill>
                <a:srgbClr val="954B96"/>
              </a:solidFill>
              <a:latin typeface="Quicksand Bol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946415"/>
            <a:ext cx="7000924" cy="28400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dirty="0" smtClean="0">
                <a:solidFill>
                  <a:srgbClr val="4D4D4D"/>
                </a:solidFill>
                <a:latin typeface="Quicksand Book"/>
              </a:rPr>
              <a:t>ENHANCING BUSINESS SUPPORT ORGANISATIONS AND BUSINESS NETWORKS IN THE SOUTHERN NEIGHBOURHOOD </a:t>
            </a:r>
            <a:endParaRPr lang="fr-FR" dirty="0">
              <a:solidFill>
                <a:srgbClr val="4D4D4D"/>
              </a:solidFill>
              <a:latin typeface="Quicksand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857364"/>
            <a:ext cx="5686436" cy="1000132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954B96"/>
                </a:solidFill>
                <a:latin typeface="Quicksand Book"/>
              </a:rPr>
              <a:t/>
            </a:r>
            <a:br>
              <a:rPr lang="fr-FR" b="1" dirty="0" smtClean="0">
                <a:solidFill>
                  <a:srgbClr val="954B96"/>
                </a:solidFill>
                <a:latin typeface="Quicksand Book"/>
              </a:rPr>
            </a:br>
            <a:r>
              <a:rPr lang="fr-FR" b="1" dirty="0" smtClean="0">
                <a:solidFill>
                  <a:srgbClr val="954B96"/>
                </a:solidFill>
                <a:latin typeface="Quicksand Book"/>
              </a:rPr>
              <a:t/>
            </a:r>
            <a:br>
              <a:rPr lang="fr-FR" b="1" dirty="0" smtClean="0">
                <a:solidFill>
                  <a:srgbClr val="954B96"/>
                </a:solidFill>
                <a:latin typeface="Quicksand Book"/>
              </a:rPr>
            </a:br>
            <a:r>
              <a:rPr lang="fr-FR" b="1" dirty="0" smtClean="0">
                <a:solidFill>
                  <a:srgbClr val="954B96"/>
                </a:solidFill>
                <a:latin typeface="Quicksand Book"/>
              </a:rPr>
              <a:t/>
            </a:r>
            <a:br>
              <a:rPr lang="fr-FR" b="1" dirty="0" smtClean="0">
                <a:solidFill>
                  <a:srgbClr val="954B96"/>
                </a:solidFill>
                <a:latin typeface="Quicksand Book"/>
              </a:rPr>
            </a:br>
            <a:r>
              <a:rPr lang="fr-FR" b="1" dirty="0" err="1" smtClean="0">
                <a:solidFill>
                  <a:srgbClr val="954B96"/>
                </a:solidFill>
                <a:latin typeface="Quicksand Book"/>
              </a:rPr>
              <a:t>Thank</a:t>
            </a:r>
            <a:r>
              <a:rPr lang="fr-FR" b="1" dirty="0" smtClean="0">
                <a:solidFill>
                  <a:srgbClr val="954B96"/>
                </a:solidFill>
                <a:latin typeface="Quicksand Book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Quicksand Book"/>
              </a:rPr>
              <a:t>you</a:t>
            </a:r>
            <a:endParaRPr lang="fr-FR" b="1" dirty="0">
              <a:solidFill>
                <a:srgbClr val="954B96"/>
              </a:solidFill>
              <a:latin typeface="Quicksand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00257" y="1214422"/>
            <a:ext cx="1385727" cy="1385727"/>
          </a:xfrm>
          <a:prstGeom prst="rect">
            <a:avLst/>
          </a:prstGeom>
        </p:spPr>
      </p:pic>
      <p:pic>
        <p:nvPicPr>
          <p:cNvPr id="5" name="Image 4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900653" y="214290"/>
            <a:ext cx="1385727" cy="1385727"/>
          </a:xfrm>
          <a:prstGeom prst="rect">
            <a:avLst/>
          </a:prstGeom>
        </p:spPr>
      </p:pic>
      <p:pic>
        <p:nvPicPr>
          <p:cNvPr id="6" name="Image 5" descr="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757645" y="4786322"/>
            <a:ext cx="1385727" cy="1385727"/>
          </a:xfrm>
          <a:prstGeom prst="rect">
            <a:avLst/>
          </a:prstGeom>
        </p:spPr>
      </p:pic>
      <p:pic>
        <p:nvPicPr>
          <p:cNvPr id="7" name="Image 6" descr="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785786" y="3257719"/>
            <a:ext cx="1385727" cy="1385727"/>
          </a:xfrm>
          <a:prstGeom prst="rect">
            <a:avLst/>
          </a:prstGeom>
        </p:spPr>
      </p:pic>
      <p:pic>
        <p:nvPicPr>
          <p:cNvPr id="8" name="Image 7" descr="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043925" y="3214686"/>
            <a:ext cx="1385727" cy="1385727"/>
          </a:xfrm>
          <a:prstGeom prst="rect">
            <a:avLst/>
          </a:prstGeom>
        </p:spPr>
      </p:pic>
      <p:pic>
        <p:nvPicPr>
          <p:cNvPr id="9" name="Image 8" descr="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5143504" y="4714884"/>
            <a:ext cx="1385727" cy="1385727"/>
          </a:xfrm>
          <a:prstGeom prst="rect">
            <a:avLst/>
          </a:prstGeom>
        </p:spPr>
      </p:pic>
      <p:pic>
        <p:nvPicPr>
          <p:cNvPr id="10" name="Image 9" descr="10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7000892" y="1142984"/>
            <a:ext cx="1385727" cy="1385727"/>
          </a:xfrm>
          <a:prstGeom prst="rect">
            <a:avLst/>
          </a:prstGeom>
        </p:spPr>
      </p:pic>
      <p:pic>
        <p:nvPicPr>
          <p:cNvPr id="18" name="Image 17" descr="LOGO-BUSINESSMED-F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6050" y="2369431"/>
            <a:ext cx="3643339" cy="2251584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42909" y="2374936"/>
            <a:ext cx="1928827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Académies de Formation pour les </a:t>
            </a:r>
            <a:r>
              <a:rPr lang="fr-FR" sz="1300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sz="1300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14744" y="1500174"/>
            <a:ext cx="192882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Ateliers de Soutien au développement de Projets financés par l’Union Européenne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15140" y="2428868"/>
            <a:ext cx="2000264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00" b="1" dirty="0" err="1" smtClean="0">
                <a:solidFill>
                  <a:srgbClr val="4B358C"/>
                </a:solidFill>
                <a:latin typeface="Quicksand Bold" pitchFamily="50" charset="0"/>
              </a:rPr>
              <a:t>Roadshows</a:t>
            </a:r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 d’affaires dans la région Euro- Méditerranéenne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4347" y="4714884"/>
            <a:ext cx="1571637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Business </a:t>
            </a:r>
            <a:r>
              <a:rPr lang="fr-FR" sz="1300" b="1" dirty="0" err="1" smtClean="0">
                <a:solidFill>
                  <a:srgbClr val="4B358C"/>
                </a:solidFill>
                <a:latin typeface="Quicksand Bold" pitchFamily="50" charset="0"/>
              </a:rPr>
              <a:t>Matchmaking</a:t>
            </a:r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 Fora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71736" y="5929330"/>
            <a:ext cx="188120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Programmes d’Echange de Responsables d’</a:t>
            </a:r>
            <a:r>
              <a:rPr lang="fr-FR" sz="1300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sz="1300" b="1" dirty="0" smtClean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72066" y="6000768"/>
            <a:ext cx="171451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Commissions Thématiques des Employeurs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072330" y="4643446"/>
            <a:ext cx="14287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Plate-forme Business Country Desk</a:t>
            </a:r>
          </a:p>
          <a:p>
            <a:pPr algn="ctr"/>
            <a:r>
              <a:rPr lang="fr-FR" sz="1300" b="1" dirty="0" smtClean="0">
                <a:solidFill>
                  <a:srgbClr val="4B358C"/>
                </a:solidFill>
                <a:latin typeface="Quicksand Bold" pitchFamily="50" charset="0"/>
              </a:rPr>
              <a:t> (BCD)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-32" y="6072206"/>
            <a:ext cx="221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6" grpId="0"/>
      <p:bldP spid="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00033" y="83386"/>
            <a:ext cx="1600041" cy="1600041"/>
          </a:xfrm>
          <a:prstGeom prst="rect">
            <a:avLst/>
          </a:prstGeom>
        </p:spPr>
      </p:pic>
      <p:pic>
        <p:nvPicPr>
          <p:cNvPr id="5" name="Image 4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776544" y="154824"/>
            <a:ext cx="1600041" cy="1600041"/>
          </a:xfrm>
          <a:prstGeom prst="rect">
            <a:avLst/>
          </a:prstGeom>
        </p:spPr>
      </p:pic>
      <p:pic>
        <p:nvPicPr>
          <p:cNvPr id="6" name="Image 5" descr="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786049" y="3357562"/>
            <a:ext cx="1600041" cy="1600041"/>
          </a:xfrm>
          <a:prstGeom prst="rect">
            <a:avLst/>
          </a:prstGeom>
        </p:spPr>
      </p:pic>
      <p:pic>
        <p:nvPicPr>
          <p:cNvPr id="7" name="Image 6" descr="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71471" y="3429000"/>
            <a:ext cx="1600041" cy="1600041"/>
          </a:xfrm>
          <a:prstGeom prst="rect">
            <a:avLst/>
          </a:prstGeom>
        </p:spPr>
      </p:pic>
      <p:pic>
        <p:nvPicPr>
          <p:cNvPr id="8" name="Image 7" descr="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286643" y="3429000"/>
            <a:ext cx="1600041" cy="1600041"/>
          </a:xfrm>
          <a:prstGeom prst="rect">
            <a:avLst/>
          </a:prstGeom>
        </p:spPr>
      </p:pic>
      <p:pic>
        <p:nvPicPr>
          <p:cNvPr id="9" name="Image 8" descr="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857751" y="3429000"/>
            <a:ext cx="1600041" cy="1600041"/>
          </a:xfrm>
          <a:prstGeom prst="rect">
            <a:avLst/>
          </a:prstGeom>
        </p:spPr>
      </p:pic>
      <p:pic>
        <p:nvPicPr>
          <p:cNvPr id="10" name="Image 9" descr="10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6578979" y="257323"/>
            <a:ext cx="1600041" cy="160004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4265" y="1764852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Académies de Formation pour les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040" y="1727982"/>
            <a:ext cx="26193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Ateliers de Soutien au développement de Projets financés par l’Union Européenne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50351" y="1728910"/>
            <a:ext cx="2619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Roadshows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d’affaires dans la région Euro- Méditerranéenne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281" y="5115830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Business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Matchmaking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Fora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5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Programmes d’Echange de Responsables d’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3437" y="5110466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Commissions Thématiques des Employeurs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9453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Plate-forme Business Country Desk</a:t>
            </a:r>
          </a:p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(BCD)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43306" y="0"/>
            <a:ext cx="5500694" cy="6858000"/>
          </a:xfrm>
          <a:prstGeom prst="rect">
            <a:avLst/>
          </a:prstGeom>
          <a:solidFill>
            <a:srgbClr val="6ABA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Quicksand Book" pitchFamily="18" charset="0"/>
              </a:rPr>
              <a:t>Approches stratégiques pour le développement des services des organisations d’Employeurs</a:t>
            </a:r>
          </a:p>
          <a:p>
            <a:pPr algn="ctr"/>
            <a:endParaRPr lang="fr-FR" sz="2000" b="1" dirty="0" smtClean="0">
              <a:solidFill>
                <a:schemeClr val="bg1"/>
              </a:solidFill>
              <a:latin typeface="Quicksand Book" pitchFamily="18" charset="0"/>
            </a:endParaRPr>
          </a:p>
          <a:p>
            <a:pPr algn="ctr"/>
            <a:endParaRPr lang="fr-FR" sz="2000" b="1" dirty="0" smtClean="0">
              <a:solidFill>
                <a:schemeClr val="bg1"/>
              </a:solidFill>
              <a:latin typeface="Quicksand Book" pitchFamily="18" charset="0"/>
            </a:endParaRPr>
          </a:p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Quicksand Book" pitchFamily="18" charset="0"/>
              </a:rPr>
              <a:t>Développement des stratégies de génération de revenus</a:t>
            </a:r>
          </a:p>
          <a:p>
            <a:pPr algn="ctr"/>
            <a:endParaRPr lang="fr-FR" sz="2000" b="1" dirty="0" smtClean="0">
              <a:solidFill>
                <a:schemeClr val="bg1"/>
              </a:solidFill>
              <a:latin typeface="Quicksand Book" pitchFamily="18" charset="0"/>
            </a:endParaRPr>
          </a:p>
          <a:p>
            <a:pPr algn="ctr"/>
            <a:endParaRPr lang="fr-FR" sz="2000" b="1" dirty="0" smtClean="0">
              <a:solidFill>
                <a:schemeClr val="bg1"/>
              </a:solidFill>
              <a:latin typeface="Quicksand Book" pitchFamily="18" charset="0"/>
            </a:endParaRPr>
          </a:p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Quicksand Book" pitchFamily="18" charset="0"/>
              </a:rPr>
              <a:t>Transformation des objectifs mondiaux en objectifs locaux grâce à une approche régionale intégrée</a:t>
            </a:r>
          </a:p>
          <a:p>
            <a:pPr algn="ctr"/>
            <a:endParaRPr lang="fr-FR" sz="2000" b="1" dirty="0" smtClean="0">
              <a:solidFill>
                <a:schemeClr val="bg1"/>
              </a:solidFill>
              <a:latin typeface="Quicksand Book" pitchFamily="18" charset="0"/>
            </a:endParaRPr>
          </a:p>
          <a:p>
            <a:pPr algn="ctr"/>
            <a:endParaRPr lang="fr-FR" sz="2000" b="1" dirty="0" smtClean="0">
              <a:solidFill>
                <a:schemeClr val="bg1"/>
              </a:solidFill>
              <a:latin typeface="Quicksand Book" pitchFamily="18" charset="0"/>
            </a:endParaRPr>
          </a:p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Quicksand Book" pitchFamily="18" charset="0"/>
              </a:rPr>
              <a:t>Renforcement du rôle des </a:t>
            </a:r>
            <a:r>
              <a:rPr lang="fr-FR" sz="2000" b="1" dirty="0" err="1" smtClean="0">
                <a:solidFill>
                  <a:schemeClr val="bg1"/>
                </a:solidFill>
                <a:latin typeface="Quicksand Book" pitchFamily="18" charset="0"/>
              </a:rPr>
              <a:t>OSEs</a:t>
            </a:r>
            <a:r>
              <a:rPr lang="fr-FR" sz="2000" b="1" dirty="0" smtClean="0">
                <a:solidFill>
                  <a:schemeClr val="bg1"/>
                </a:solidFill>
                <a:latin typeface="Quicksand Book" pitchFamily="18" charset="0"/>
              </a:rPr>
              <a:t> pour atteindre l'égalité des genres</a:t>
            </a:r>
          </a:p>
          <a:p>
            <a:pPr algn="ctr"/>
            <a:endParaRPr lang="fr-FR" b="1" dirty="0" smtClean="0">
              <a:solidFill>
                <a:schemeClr val="bg1"/>
              </a:solidFill>
              <a:latin typeface="Quicksand Book" pitchFamily="18" charset="0"/>
            </a:endParaRPr>
          </a:p>
          <a:p>
            <a:pPr algn="ctr"/>
            <a:endParaRPr lang="fr-FR" b="1" dirty="0" smtClean="0">
              <a:solidFill>
                <a:schemeClr val="bg1"/>
              </a:solidFill>
              <a:latin typeface="Quicksand Book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32" y="6072206"/>
            <a:ext cx="221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88 -0.02775 L 0.04288 0.30535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88 -0.02776 L 0.04288 0.30535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00033" y="83386"/>
            <a:ext cx="1600041" cy="1600041"/>
          </a:xfrm>
          <a:prstGeom prst="rect">
            <a:avLst/>
          </a:prstGeom>
        </p:spPr>
      </p:pic>
      <p:pic>
        <p:nvPicPr>
          <p:cNvPr id="5" name="Image 4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776544" y="154824"/>
            <a:ext cx="1600041" cy="1600041"/>
          </a:xfrm>
          <a:prstGeom prst="rect">
            <a:avLst/>
          </a:prstGeom>
        </p:spPr>
      </p:pic>
      <p:pic>
        <p:nvPicPr>
          <p:cNvPr id="6" name="Image 5" descr="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786049" y="3357562"/>
            <a:ext cx="1600041" cy="1600041"/>
          </a:xfrm>
          <a:prstGeom prst="rect">
            <a:avLst/>
          </a:prstGeom>
        </p:spPr>
      </p:pic>
      <p:pic>
        <p:nvPicPr>
          <p:cNvPr id="7" name="Image 6" descr="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71471" y="3429000"/>
            <a:ext cx="1600041" cy="1600041"/>
          </a:xfrm>
          <a:prstGeom prst="rect">
            <a:avLst/>
          </a:prstGeom>
        </p:spPr>
      </p:pic>
      <p:pic>
        <p:nvPicPr>
          <p:cNvPr id="8" name="Image 7" descr="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286643" y="3429000"/>
            <a:ext cx="1600041" cy="1600041"/>
          </a:xfrm>
          <a:prstGeom prst="rect">
            <a:avLst/>
          </a:prstGeom>
        </p:spPr>
      </p:pic>
      <p:pic>
        <p:nvPicPr>
          <p:cNvPr id="9" name="Image 8" descr="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857751" y="3429000"/>
            <a:ext cx="1600041" cy="1600041"/>
          </a:xfrm>
          <a:prstGeom prst="rect">
            <a:avLst/>
          </a:prstGeom>
        </p:spPr>
      </p:pic>
      <p:pic>
        <p:nvPicPr>
          <p:cNvPr id="10" name="Image 9" descr="10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6578979" y="257323"/>
            <a:ext cx="1600041" cy="160004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4265" y="1764852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Académies de Formation pour les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040" y="1727982"/>
            <a:ext cx="26193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Ateliers de Soutien au développement de Projets financés par l’Union Européenne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50351" y="1728910"/>
            <a:ext cx="2619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Roadshows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d’affaires dans la région Euro- Méditerranéenne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281" y="5115830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Business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Matchmaking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Fora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5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Programmes d’Echange de Responsables d’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3437" y="5110466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Commissions Thématiques des Employeurs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9453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Plate-forme Business Country Desk</a:t>
            </a:r>
          </a:p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(BCD)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43306" y="0"/>
            <a:ext cx="5500694" cy="6858000"/>
          </a:xfrm>
          <a:prstGeom prst="rect">
            <a:avLst/>
          </a:prstGeom>
          <a:solidFill>
            <a:srgbClr val="F39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b="1" dirty="0" smtClean="0">
                <a:latin typeface="Quicksand Book" pitchFamily="18" charset="0"/>
              </a:rPr>
              <a:t>Accompagner les Employeurs dans les différentes phases de la conception à la soumission et l’implémentation d’appels à projets et d'appels de service 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32" y="6072206"/>
            <a:ext cx="221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993 0.23086 " pathEditMode="relative" ptsTypes="AA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993 0.23086 " pathEditMode="relative" ptsTypes="AA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00033" y="83386"/>
            <a:ext cx="1600041" cy="1600041"/>
          </a:xfrm>
          <a:prstGeom prst="rect">
            <a:avLst/>
          </a:prstGeom>
        </p:spPr>
      </p:pic>
      <p:pic>
        <p:nvPicPr>
          <p:cNvPr id="5" name="Image 4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776544" y="154824"/>
            <a:ext cx="1600041" cy="1600041"/>
          </a:xfrm>
          <a:prstGeom prst="rect">
            <a:avLst/>
          </a:prstGeom>
        </p:spPr>
      </p:pic>
      <p:pic>
        <p:nvPicPr>
          <p:cNvPr id="6" name="Image 5" descr="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786049" y="3357562"/>
            <a:ext cx="1600041" cy="1600041"/>
          </a:xfrm>
          <a:prstGeom prst="rect">
            <a:avLst/>
          </a:prstGeom>
        </p:spPr>
      </p:pic>
      <p:pic>
        <p:nvPicPr>
          <p:cNvPr id="7" name="Image 6" descr="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71471" y="3429000"/>
            <a:ext cx="1600041" cy="1600041"/>
          </a:xfrm>
          <a:prstGeom prst="rect">
            <a:avLst/>
          </a:prstGeom>
        </p:spPr>
      </p:pic>
      <p:pic>
        <p:nvPicPr>
          <p:cNvPr id="8" name="Image 7" descr="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286643" y="3429000"/>
            <a:ext cx="1600041" cy="1600041"/>
          </a:xfrm>
          <a:prstGeom prst="rect">
            <a:avLst/>
          </a:prstGeom>
        </p:spPr>
      </p:pic>
      <p:pic>
        <p:nvPicPr>
          <p:cNvPr id="9" name="Image 8" descr="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857751" y="3429000"/>
            <a:ext cx="1600041" cy="1600041"/>
          </a:xfrm>
          <a:prstGeom prst="rect">
            <a:avLst/>
          </a:prstGeom>
        </p:spPr>
      </p:pic>
      <p:pic>
        <p:nvPicPr>
          <p:cNvPr id="10" name="Image 9" descr="10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6578979" y="257323"/>
            <a:ext cx="1600041" cy="160004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4265" y="1764852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Académies de Formation pour les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040" y="1727982"/>
            <a:ext cx="26193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Ateliers de Soutien au développement de Projets financés par l’Union Européenne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50351" y="1728910"/>
            <a:ext cx="2619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Roadshows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d’affaires dans la région Euro- Méditerranéenne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281" y="5115830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Business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Matchmaking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Fora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5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Programmes d’Echange de Responsables d’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3437" y="5110466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Commissions Thématiques des Employeurs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9453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Plate-forme Business Country Desk</a:t>
            </a:r>
          </a:p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(BCD)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43306" y="0"/>
            <a:ext cx="5500726" cy="6858000"/>
          </a:xfrm>
          <a:prstGeom prst="rect">
            <a:avLst/>
          </a:prstGeom>
          <a:solidFill>
            <a:srgbClr val="4B35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b="1" dirty="0" smtClean="0">
              <a:latin typeface="Quicksand Book" pitchFamily="18" charset="0"/>
            </a:endParaRPr>
          </a:p>
          <a:p>
            <a:pPr algn="just"/>
            <a:endParaRPr lang="fr-FR" b="1" dirty="0" smtClean="0">
              <a:latin typeface="Quicksand Book" pitchFamily="18" charset="0"/>
            </a:endParaRPr>
          </a:p>
          <a:p>
            <a:pPr algn="just"/>
            <a:endParaRPr lang="fr-FR" b="1" dirty="0" smtClean="0">
              <a:latin typeface="Quicksand Book" pitchFamily="18" charset="0"/>
            </a:endParaRPr>
          </a:p>
          <a:p>
            <a:pPr algn="just"/>
            <a:endParaRPr lang="fr-FR" b="1" dirty="0" smtClean="0">
              <a:latin typeface="Quicksand Book" pitchFamily="18" charset="0"/>
            </a:endParaRPr>
          </a:p>
          <a:p>
            <a:endParaRPr lang="fr-FR" b="1" dirty="0" smtClean="0">
              <a:latin typeface="Quicksand Book" pitchFamily="18" charset="0"/>
            </a:endParaRPr>
          </a:p>
          <a:p>
            <a:endParaRPr lang="fr-FR" b="1" dirty="0" smtClean="0">
              <a:latin typeface="Quicksand Book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b="1" dirty="0" smtClean="0">
                <a:latin typeface="Quicksand Book" pitchFamily="18" charset="0"/>
              </a:rPr>
              <a:t> </a:t>
            </a:r>
            <a:r>
              <a:rPr lang="fr-FR" sz="2000" b="1" dirty="0" smtClean="0">
                <a:latin typeface="Quicksand Book" pitchFamily="18" charset="0"/>
              </a:rPr>
              <a:t>Renforcer les liens entre les </a:t>
            </a:r>
            <a:r>
              <a:rPr lang="fr-FR" sz="2000" b="1" dirty="0" err="1" smtClean="0">
                <a:latin typeface="Quicksand Book" pitchFamily="18" charset="0"/>
              </a:rPr>
              <a:t>OSEs</a:t>
            </a:r>
            <a:r>
              <a:rPr lang="fr-FR" sz="2000" b="1" dirty="0" smtClean="0">
                <a:latin typeface="Quicksand Book" pitchFamily="18" charset="0"/>
              </a:rPr>
              <a:t> et les PME.</a:t>
            </a:r>
          </a:p>
          <a:p>
            <a:endParaRPr lang="fr-FR" sz="2000" b="1" dirty="0" smtClean="0">
              <a:latin typeface="Quicksand Book" pitchFamily="18" charset="0"/>
            </a:endParaRPr>
          </a:p>
          <a:p>
            <a:endParaRPr lang="fr-FR" sz="2000" b="1" dirty="0" smtClean="0">
              <a:latin typeface="Quicksand Book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Soutenir l'internationalisation des PME dans la région Euro- Méditerranéenne;</a:t>
            </a:r>
          </a:p>
          <a:p>
            <a:pPr>
              <a:buFont typeface="Arial" pitchFamily="34" charset="0"/>
              <a:buChar char="•"/>
            </a:pPr>
            <a:endParaRPr lang="fr-FR" sz="2000" b="1" dirty="0" smtClean="0">
              <a:latin typeface="Quicksand Book" pitchFamily="18" charset="0"/>
            </a:endParaRPr>
          </a:p>
          <a:p>
            <a:endParaRPr lang="fr-FR" sz="2000" b="1" dirty="0" smtClean="0">
              <a:latin typeface="Quicksand Book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Présenter de nouvelles opportunités de priorités institutionnelles et les nouvelles priorités pour le monde des affaires.</a:t>
            </a:r>
          </a:p>
          <a:p>
            <a:pPr>
              <a:buFont typeface="Arial" pitchFamily="34" charset="0"/>
              <a:buChar char="•"/>
            </a:pPr>
            <a:endParaRPr lang="fr-FR" sz="2000" b="1" dirty="0" smtClean="0">
              <a:latin typeface="Quicksand Book" pitchFamily="18" charset="0"/>
            </a:endParaRPr>
          </a:p>
          <a:p>
            <a:endParaRPr lang="fr-FR" sz="2000" b="1" dirty="0" smtClean="0">
              <a:latin typeface="Quicksand Book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Offrir aux Hommes d'affaires l’opportunité de créer des liens et animer un réseau d’entrepreneurs sociaux des pays partenaires du Sud. </a:t>
            </a:r>
          </a:p>
          <a:p>
            <a:pPr>
              <a:buFontTx/>
              <a:buChar char="-"/>
            </a:pPr>
            <a:endParaRPr lang="fr-FR" b="1" dirty="0" smtClean="0">
              <a:latin typeface="Quicksand Book" pitchFamily="18" charset="0"/>
            </a:endParaRPr>
          </a:p>
          <a:p>
            <a:pPr algn="just"/>
            <a:endParaRPr lang="fr-FR" b="1" dirty="0" smtClean="0">
              <a:latin typeface="Quicksand Book" pitchFamily="18" charset="0"/>
            </a:endParaRPr>
          </a:p>
          <a:p>
            <a:pPr algn="just"/>
            <a:endParaRPr lang="fr-FR" b="1" dirty="0" smtClean="0">
              <a:latin typeface="Quicksand Book" pitchFamily="18" charset="0"/>
            </a:endParaRPr>
          </a:p>
          <a:p>
            <a:pPr algn="just"/>
            <a:endParaRPr lang="fr-FR" b="1" dirty="0" smtClean="0">
              <a:latin typeface="Quicksand Book" pitchFamily="18" charset="0"/>
            </a:endParaRPr>
          </a:p>
          <a:p>
            <a:pPr algn="just"/>
            <a:endParaRPr lang="fr-FR" b="1" dirty="0" smtClean="0">
              <a:latin typeface="Quicksand Book" pitchFamily="18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32" y="6072206"/>
            <a:ext cx="221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-0.04256 L -0.60711 0.31436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" y="17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-0.04256 L -0.60712 0.31437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" y="17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00033" y="83386"/>
            <a:ext cx="1600041" cy="1600041"/>
          </a:xfrm>
          <a:prstGeom prst="rect">
            <a:avLst/>
          </a:prstGeom>
        </p:spPr>
      </p:pic>
      <p:pic>
        <p:nvPicPr>
          <p:cNvPr id="5" name="Image 4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776544" y="154824"/>
            <a:ext cx="1600041" cy="1600041"/>
          </a:xfrm>
          <a:prstGeom prst="rect">
            <a:avLst/>
          </a:prstGeom>
        </p:spPr>
      </p:pic>
      <p:pic>
        <p:nvPicPr>
          <p:cNvPr id="6" name="Image 5" descr="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786049" y="3357562"/>
            <a:ext cx="1600041" cy="1600041"/>
          </a:xfrm>
          <a:prstGeom prst="rect">
            <a:avLst/>
          </a:prstGeom>
        </p:spPr>
      </p:pic>
      <p:pic>
        <p:nvPicPr>
          <p:cNvPr id="7" name="Image 6" descr="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71471" y="3429000"/>
            <a:ext cx="1600041" cy="1600041"/>
          </a:xfrm>
          <a:prstGeom prst="rect">
            <a:avLst/>
          </a:prstGeom>
        </p:spPr>
      </p:pic>
      <p:pic>
        <p:nvPicPr>
          <p:cNvPr id="8" name="Image 7" descr="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286643" y="3429000"/>
            <a:ext cx="1600041" cy="1600041"/>
          </a:xfrm>
          <a:prstGeom prst="rect">
            <a:avLst/>
          </a:prstGeom>
        </p:spPr>
      </p:pic>
      <p:pic>
        <p:nvPicPr>
          <p:cNvPr id="9" name="Image 8" descr="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857751" y="3429000"/>
            <a:ext cx="1600041" cy="1600041"/>
          </a:xfrm>
          <a:prstGeom prst="rect">
            <a:avLst/>
          </a:prstGeom>
        </p:spPr>
      </p:pic>
      <p:pic>
        <p:nvPicPr>
          <p:cNvPr id="10" name="Image 9" descr="10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6578979" y="257323"/>
            <a:ext cx="1600041" cy="160004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4265" y="1764852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Académies de Formation pour les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040" y="1727982"/>
            <a:ext cx="26193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Ateliers de Soutien au développement de Projets financés par l’Union Européenne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50351" y="1728910"/>
            <a:ext cx="2619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Roadshows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d’affaires dans la région Euro- Méditerranéenne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281" y="5115830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Business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Matchmaking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Fora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5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Programmes d’Echange de Responsables d’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3437" y="5110466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Commissions Thématiques des Employeurs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9453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Plate-forme Business Country Desk</a:t>
            </a:r>
          </a:p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(BCD)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3306" y="0"/>
            <a:ext cx="5500726" cy="6858000"/>
          </a:xfrm>
          <a:prstGeom prst="rect">
            <a:avLst/>
          </a:prstGeom>
          <a:solidFill>
            <a:srgbClr val="954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b="1" dirty="0" smtClean="0">
                <a:latin typeface="Quicksand Book" pitchFamily="18" charset="0"/>
              </a:rPr>
              <a:t>Un outil fondamental pour la promotion de la coopération des pays Euro-méditerranéens, les forums auront différents formats et contenus (conférences, débats, tables rondes, etc.) </a:t>
            </a:r>
          </a:p>
          <a:p>
            <a:pPr algn="ctr">
              <a:lnSpc>
                <a:spcPct val="150000"/>
              </a:lnSpc>
            </a:pPr>
            <a:endParaRPr lang="fr-FR" sz="2000" b="1" dirty="0" smtClean="0">
              <a:latin typeface="Quicksand Boo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000" b="1" dirty="0" smtClean="0">
                <a:latin typeface="Quicksand Book" pitchFamily="18" charset="0"/>
              </a:rPr>
              <a:t>Curricula </a:t>
            </a:r>
            <a:r>
              <a:rPr lang="fr-FR" sz="2000" b="1" dirty="0" err="1" smtClean="0">
                <a:latin typeface="Quicksand Book" pitchFamily="18" charset="0"/>
              </a:rPr>
              <a:t>Materials</a:t>
            </a:r>
            <a:r>
              <a:rPr lang="fr-FR" sz="2000" b="1" dirty="0" smtClean="0">
                <a:latin typeface="Quicksand Book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fr-FR" sz="2000" b="1" dirty="0" smtClean="0">
                <a:latin typeface="Quicksand Book" pitchFamily="18" charset="0"/>
              </a:rPr>
              <a:t>Exposés théoriques, Exercices pratiques et Etudes de cas.</a:t>
            </a:r>
          </a:p>
          <a:p>
            <a:pPr algn="ctr">
              <a:lnSpc>
                <a:spcPct val="150000"/>
              </a:lnSpc>
            </a:pPr>
            <a:endParaRPr lang="fr-FR" sz="2000" b="1" dirty="0" smtClean="0">
              <a:latin typeface="Quicksand Book" pitchFamily="18" charset="0"/>
            </a:endParaRPr>
          </a:p>
          <a:p>
            <a:pPr algn="ctr">
              <a:lnSpc>
                <a:spcPct val="150000"/>
              </a:lnSpc>
            </a:pPr>
            <a:endParaRPr lang="fr-FR" sz="2000" b="1" dirty="0" smtClean="0">
              <a:latin typeface="Quicksand Boo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000" b="1" dirty="0" smtClean="0">
                <a:latin typeface="Quicksand Book" pitchFamily="18" charset="0"/>
              </a:rPr>
              <a:t>Création des synergies entre les différents acteurs des différents écosystèmes 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32" y="6072206"/>
            <a:ext cx="221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Flèche vers le bas 20"/>
          <p:cNvSpPr/>
          <p:nvPr/>
        </p:nvSpPr>
        <p:spPr>
          <a:xfrm>
            <a:off x="6072198" y="4714884"/>
            <a:ext cx="500066" cy="428628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76 " pathEditMode="relative" ptsTypes="AA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8876 " pathEditMode="relative" ptsTypes="AA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00033" y="83386"/>
            <a:ext cx="1600041" cy="1600041"/>
          </a:xfrm>
          <a:prstGeom prst="rect">
            <a:avLst/>
          </a:prstGeom>
        </p:spPr>
      </p:pic>
      <p:pic>
        <p:nvPicPr>
          <p:cNvPr id="5" name="Image 4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776544" y="154824"/>
            <a:ext cx="1600041" cy="1600041"/>
          </a:xfrm>
          <a:prstGeom prst="rect">
            <a:avLst/>
          </a:prstGeom>
        </p:spPr>
      </p:pic>
      <p:pic>
        <p:nvPicPr>
          <p:cNvPr id="6" name="Image 5" descr="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786049" y="3357562"/>
            <a:ext cx="1600041" cy="1600041"/>
          </a:xfrm>
          <a:prstGeom prst="rect">
            <a:avLst/>
          </a:prstGeom>
        </p:spPr>
      </p:pic>
      <p:pic>
        <p:nvPicPr>
          <p:cNvPr id="7" name="Image 6" descr="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71471" y="3429000"/>
            <a:ext cx="1600041" cy="1600041"/>
          </a:xfrm>
          <a:prstGeom prst="rect">
            <a:avLst/>
          </a:prstGeom>
        </p:spPr>
      </p:pic>
      <p:pic>
        <p:nvPicPr>
          <p:cNvPr id="8" name="Image 7" descr="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286643" y="3429000"/>
            <a:ext cx="1600041" cy="1600041"/>
          </a:xfrm>
          <a:prstGeom prst="rect">
            <a:avLst/>
          </a:prstGeom>
        </p:spPr>
      </p:pic>
      <p:pic>
        <p:nvPicPr>
          <p:cNvPr id="9" name="Image 8" descr="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857751" y="3429000"/>
            <a:ext cx="1600041" cy="1600041"/>
          </a:xfrm>
          <a:prstGeom prst="rect">
            <a:avLst/>
          </a:prstGeom>
        </p:spPr>
      </p:pic>
      <p:pic>
        <p:nvPicPr>
          <p:cNvPr id="10" name="Image 9" descr="10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6578979" y="257323"/>
            <a:ext cx="1600041" cy="160004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4265" y="1764852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Académies de Formation pour les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040" y="1727982"/>
            <a:ext cx="26193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Ateliers de Soutien au développement de Projets financés par l’Union Européenne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50351" y="1728910"/>
            <a:ext cx="2619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Roadshows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d’affaires dans la région Euro- Méditerranéenne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281" y="5115830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Business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Matchmaking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Fora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5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Programmes d’Echange de Responsables d’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3437" y="5110466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Commissions Thématiques des Employeurs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9453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Plate-forme Business Country Desk</a:t>
            </a:r>
          </a:p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(BCD)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43306" y="0"/>
            <a:ext cx="5500726" cy="6858000"/>
          </a:xfrm>
          <a:prstGeom prst="rect">
            <a:avLst/>
          </a:prstGeom>
          <a:solidFill>
            <a:srgbClr val="878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b="1" dirty="0" smtClean="0">
                <a:latin typeface="Quicksand Book" pitchFamily="18" charset="0"/>
              </a:rPr>
              <a:t>Echanges interculturels de 40 EU-Med candidats (Cadres des Confédérations, des Agences de développement économiques, Associations d’affaires, Associations focalisées sur l’Entreprenariat des Jeunes et des Femmes) </a:t>
            </a:r>
          </a:p>
          <a:p>
            <a:pPr algn="ctr">
              <a:lnSpc>
                <a:spcPct val="150000"/>
              </a:lnSpc>
            </a:pPr>
            <a:endParaRPr lang="fr-FR" sz="2000" b="1" dirty="0" smtClean="0">
              <a:latin typeface="Quicksand Book" pitchFamily="18" charset="0"/>
            </a:endParaRPr>
          </a:p>
          <a:p>
            <a:pPr algn="ctr">
              <a:lnSpc>
                <a:spcPct val="150000"/>
              </a:lnSpc>
            </a:pPr>
            <a:endParaRPr lang="fr-FR" sz="2000" b="1" dirty="0" smtClean="0">
              <a:latin typeface="Quicksand Boo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000" b="1" dirty="0" smtClean="0">
                <a:latin typeface="Quicksand Book" pitchFamily="18" charset="0"/>
              </a:rPr>
              <a:t> Partage d’expériences et Transfer  de savoir-faire entre les </a:t>
            </a:r>
            <a:r>
              <a:rPr lang="fr-FR" sz="2000" b="1" dirty="0" err="1" smtClean="0">
                <a:latin typeface="Quicksand Book" pitchFamily="18" charset="0"/>
              </a:rPr>
              <a:t>OSEs</a:t>
            </a:r>
            <a:r>
              <a:rPr lang="fr-FR" sz="2000" b="1" dirty="0" smtClean="0">
                <a:latin typeface="Quicksand Book" pitchFamily="18" charset="0"/>
              </a:rPr>
              <a:t> du Sud et du Nord. </a:t>
            </a:r>
          </a:p>
          <a:p>
            <a:pPr algn="ctr">
              <a:lnSpc>
                <a:spcPct val="150000"/>
              </a:lnSpc>
            </a:pPr>
            <a:endParaRPr lang="fr-FR" sz="2000" b="1" dirty="0" smtClean="0">
              <a:latin typeface="Quicksand Book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32" y="6072206"/>
            <a:ext cx="221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Flèche vers le bas 18"/>
          <p:cNvSpPr/>
          <p:nvPr/>
        </p:nvSpPr>
        <p:spPr>
          <a:xfrm>
            <a:off x="6286512" y="4000504"/>
            <a:ext cx="500066" cy="428628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84 -0.03262 L -0.18351 -0.26348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-11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84 -0.03262 L -0.1835 -0.26348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-11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00033" y="83386"/>
            <a:ext cx="1600041" cy="1600041"/>
          </a:xfrm>
          <a:prstGeom prst="rect">
            <a:avLst/>
          </a:prstGeom>
        </p:spPr>
      </p:pic>
      <p:pic>
        <p:nvPicPr>
          <p:cNvPr id="5" name="Image 4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776544" y="154824"/>
            <a:ext cx="1600041" cy="1600041"/>
          </a:xfrm>
          <a:prstGeom prst="rect">
            <a:avLst/>
          </a:prstGeom>
        </p:spPr>
      </p:pic>
      <p:pic>
        <p:nvPicPr>
          <p:cNvPr id="6" name="Image 5" descr="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786049" y="3357562"/>
            <a:ext cx="1600041" cy="1600041"/>
          </a:xfrm>
          <a:prstGeom prst="rect">
            <a:avLst/>
          </a:prstGeom>
        </p:spPr>
      </p:pic>
      <p:pic>
        <p:nvPicPr>
          <p:cNvPr id="7" name="Image 6" descr="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71471" y="3429000"/>
            <a:ext cx="1600041" cy="1600041"/>
          </a:xfrm>
          <a:prstGeom prst="rect">
            <a:avLst/>
          </a:prstGeom>
        </p:spPr>
      </p:pic>
      <p:pic>
        <p:nvPicPr>
          <p:cNvPr id="8" name="Image 7" descr="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286643" y="3429000"/>
            <a:ext cx="1600041" cy="1600041"/>
          </a:xfrm>
          <a:prstGeom prst="rect">
            <a:avLst/>
          </a:prstGeom>
        </p:spPr>
      </p:pic>
      <p:pic>
        <p:nvPicPr>
          <p:cNvPr id="9" name="Image 8" descr="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857751" y="3429000"/>
            <a:ext cx="1600041" cy="1600041"/>
          </a:xfrm>
          <a:prstGeom prst="rect">
            <a:avLst/>
          </a:prstGeom>
        </p:spPr>
      </p:pic>
      <p:pic>
        <p:nvPicPr>
          <p:cNvPr id="10" name="Image 9" descr="10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6578979" y="257323"/>
            <a:ext cx="1600041" cy="160004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4265" y="1764852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Académies de Formation pour les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040" y="1727982"/>
            <a:ext cx="26193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Ateliers de Soutien au développement de Projets financés par l’Union Européenne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50351" y="1728910"/>
            <a:ext cx="2619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Roadshows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d’affaires dans la région Euro- Méditerranéenne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281" y="5115830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Business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Matchmaking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Fora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5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Programmes d’Echange de Responsables d’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3437" y="5110466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Commissions Thématiques des Employeurs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9453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Plate-forme Business Country Desk</a:t>
            </a:r>
          </a:p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(BCD)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3306" y="0"/>
            <a:ext cx="5500694" cy="6858000"/>
          </a:xfrm>
          <a:prstGeom prst="rect">
            <a:avLst/>
          </a:prstGeom>
          <a:solidFill>
            <a:srgbClr val="6ABA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 smtClean="0">
              <a:latin typeface="Quicksand Book" pitchFamily="18" charset="0"/>
            </a:endParaRPr>
          </a:p>
          <a:p>
            <a:pPr algn="ctr"/>
            <a:r>
              <a:rPr lang="fr-FR" sz="2000" b="1" dirty="0" smtClean="0">
                <a:latin typeface="Quicksand Book" pitchFamily="18" charset="0"/>
              </a:rPr>
              <a:t>3 Commissions Thématiques (CT) </a:t>
            </a:r>
          </a:p>
          <a:p>
            <a:pPr algn="just"/>
            <a:endParaRPr lang="fr-FR" sz="2000" b="1" dirty="0" smtClean="0">
              <a:latin typeface="Quicksand Book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Formation professionnelle; </a:t>
            </a: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L'autonomisation des Femmes et des Jeunes; </a:t>
            </a: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Education et R &amp; D. </a:t>
            </a:r>
          </a:p>
          <a:p>
            <a:endParaRPr lang="fr-FR" sz="2000" b="1" dirty="0" smtClean="0">
              <a:latin typeface="Quicksand Book" pitchFamily="18" charset="0"/>
            </a:endParaRPr>
          </a:p>
          <a:p>
            <a:endParaRPr lang="fr-FR" sz="2000" b="1" dirty="0" smtClean="0">
              <a:latin typeface="Quicksand Book" pitchFamily="18" charset="0"/>
            </a:endParaRPr>
          </a:p>
          <a:p>
            <a:r>
              <a:rPr lang="fr-FR" sz="2000" b="1" dirty="0" smtClean="0">
                <a:latin typeface="Quicksand Book" pitchFamily="18" charset="0"/>
              </a:rPr>
              <a:t>Chaque CT impliquera la présence de:</a:t>
            </a:r>
          </a:p>
          <a:p>
            <a:endParaRPr lang="fr-FR" sz="2000" b="1" dirty="0" smtClean="0">
              <a:latin typeface="Quicksand Book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un président</a:t>
            </a: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deux vice-présidents</a:t>
            </a: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un coordinateur</a:t>
            </a:r>
          </a:p>
          <a:p>
            <a:pPr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un consultant / expert. </a:t>
            </a:r>
            <a:r>
              <a:rPr lang="fr-FR" sz="2000" dirty="0" smtClean="0"/>
              <a:t>	</a:t>
            </a:r>
          </a:p>
          <a:p>
            <a:pPr algn="ctr"/>
            <a:endParaRPr lang="fr-FR" sz="2000" b="1" dirty="0" smtClean="0">
              <a:solidFill>
                <a:schemeClr val="bg1"/>
              </a:solidFill>
              <a:latin typeface="Quicksand Book" pitchFamily="18" charset="0"/>
            </a:endParaRPr>
          </a:p>
          <a:p>
            <a:pPr algn="ctr"/>
            <a:endParaRPr lang="fr-FR" sz="2000" b="1" dirty="0" smtClean="0">
              <a:solidFill>
                <a:schemeClr val="bg1"/>
              </a:solidFill>
              <a:latin typeface="Quicksand Book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32" y="6072206"/>
            <a:ext cx="221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9375 -0.18899 " pathEditMode="relative" ptsTypes="AA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9375 -0.18899 " pathEditMode="relative" ptsTypes="AA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0033" y="83386"/>
            <a:ext cx="1600041" cy="1600041"/>
          </a:xfrm>
          <a:prstGeom prst="rect">
            <a:avLst/>
          </a:prstGeom>
        </p:spPr>
      </p:pic>
      <p:pic>
        <p:nvPicPr>
          <p:cNvPr id="5" name="Image 4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776544" y="154824"/>
            <a:ext cx="1600041" cy="1600041"/>
          </a:xfrm>
          <a:prstGeom prst="rect">
            <a:avLst/>
          </a:prstGeom>
        </p:spPr>
      </p:pic>
      <p:pic>
        <p:nvPicPr>
          <p:cNvPr id="6" name="Image 5" descr="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786049" y="3357562"/>
            <a:ext cx="1600041" cy="1600041"/>
          </a:xfrm>
          <a:prstGeom prst="rect">
            <a:avLst/>
          </a:prstGeom>
        </p:spPr>
      </p:pic>
      <p:pic>
        <p:nvPicPr>
          <p:cNvPr id="7" name="Image 6" descr="5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571471" y="3429000"/>
            <a:ext cx="1600041" cy="1600041"/>
          </a:xfrm>
          <a:prstGeom prst="rect">
            <a:avLst/>
          </a:prstGeom>
        </p:spPr>
      </p:pic>
      <p:pic>
        <p:nvPicPr>
          <p:cNvPr id="8" name="Image 7" descr="6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7286643" y="3429000"/>
            <a:ext cx="1600041" cy="1600041"/>
          </a:xfrm>
          <a:prstGeom prst="rect">
            <a:avLst/>
          </a:prstGeom>
        </p:spPr>
      </p:pic>
      <p:pic>
        <p:nvPicPr>
          <p:cNvPr id="9" name="Image 8" descr="7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4857751" y="3429000"/>
            <a:ext cx="1600041" cy="1600041"/>
          </a:xfrm>
          <a:prstGeom prst="rect">
            <a:avLst/>
          </a:prstGeom>
        </p:spPr>
      </p:pic>
      <p:pic>
        <p:nvPicPr>
          <p:cNvPr id="10" name="Image 9" descr="10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6578979" y="257323"/>
            <a:ext cx="1600041" cy="160004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4265" y="1764852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Académies de Formation pour les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5040" y="1727982"/>
            <a:ext cx="26193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Ateliers de Soutien au développement de Projets financés par l’Union Européenne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150351" y="1728910"/>
            <a:ext cx="2619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Roadshows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d’affaires dans la région Euro- Méditerranéenne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281" y="5115830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Business 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Matchmaking</a:t>
            </a:r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Fora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71735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Programmes d’Echange de Responsables d’</a:t>
            </a:r>
            <a:r>
              <a:rPr lang="fr-FR" b="1" dirty="0" err="1" smtClean="0">
                <a:solidFill>
                  <a:srgbClr val="4B358C"/>
                </a:solidFill>
                <a:latin typeface="Quicksand Bold" pitchFamily="50" charset="0"/>
              </a:rPr>
              <a:t>OSEs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3437" y="5110466"/>
            <a:ext cx="2095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Commissions Thématiques des Employeurs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9453" y="5092031"/>
            <a:ext cx="20955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Plate-forme Business Country Desk</a:t>
            </a:r>
          </a:p>
          <a:p>
            <a:pPr algn="ctr"/>
            <a:r>
              <a:rPr lang="fr-FR" b="1" dirty="0" smtClean="0">
                <a:solidFill>
                  <a:srgbClr val="4B358C"/>
                </a:solidFill>
                <a:latin typeface="Quicksand Bold" pitchFamily="50" charset="0"/>
              </a:rPr>
              <a:t> (BCD)</a:t>
            </a:r>
            <a:endParaRPr lang="fr-FR" b="1" dirty="0">
              <a:solidFill>
                <a:srgbClr val="4B358C"/>
              </a:solidFill>
              <a:latin typeface="Quicksand Bold" pitchFamily="50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43306" y="0"/>
            <a:ext cx="5500694" cy="6858000"/>
          </a:xfrm>
          <a:prstGeom prst="rect">
            <a:avLst/>
          </a:prstGeom>
          <a:solidFill>
            <a:srgbClr val="F394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endParaRPr lang="fr-FR" dirty="0" smtClean="0"/>
          </a:p>
          <a:p>
            <a:pPr algn="ctr">
              <a:lnSpc>
                <a:spcPct val="150000"/>
              </a:lnSpc>
            </a:pPr>
            <a:endParaRPr lang="fr-FR" sz="2000" b="1" dirty="0" smtClean="0">
              <a:latin typeface="Quicksand Book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</a:t>
            </a:r>
            <a:r>
              <a:rPr lang="fr-FR" sz="2000" b="1" dirty="0" smtClean="0">
                <a:latin typeface="Quicksand Book" pitchFamily="18" charset="0"/>
              </a:rPr>
              <a:t>Etablir un réseau </a:t>
            </a:r>
            <a:r>
              <a:rPr lang="fr-FR" sz="2000" b="1" dirty="0" smtClean="0">
                <a:latin typeface="Quicksand Book" pitchFamily="18" charset="0"/>
              </a:rPr>
              <a:t>dynamique supporté par la plate-forme </a:t>
            </a:r>
            <a:r>
              <a:rPr lang="fr-FR" sz="2000" b="1" dirty="0" smtClean="0">
                <a:latin typeface="Quicksand Book" pitchFamily="18" charset="0"/>
              </a:rPr>
              <a:t>BCD.</a:t>
            </a:r>
          </a:p>
          <a:p>
            <a:pPr algn="ctr"/>
            <a:endParaRPr lang="fr-FR" sz="2000" b="1" dirty="0" smtClean="0">
              <a:latin typeface="Quicksand Book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Collecter et stimuler l’activité économique des pays Euro </a:t>
            </a:r>
            <a:r>
              <a:rPr lang="fr-FR" sz="2000" b="1" dirty="0" smtClean="0">
                <a:latin typeface="Quicksand Book" pitchFamily="18" charset="0"/>
              </a:rPr>
              <a:t>Méditerranéens</a:t>
            </a:r>
            <a:endParaRPr lang="fr-FR" sz="2000" b="1" dirty="0" smtClean="0">
              <a:latin typeface="Quicksand Book" pitchFamily="18" charset="0"/>
            </a:endParaRPr>
          </a:p>
          <a:p>
            <a:pPr algn="ctr"/>
            <a:r>
              <a:rPr lang="fr-FR" sz="2000" b="1" dirty="0" smtClean="0">
                <a:latin typeface="Quicksand Book" pitchFamily="18" charset="0"/>
              </a:rPr>
              <a:t> </a:t>
            </a:r>
          </a:p>
          <a:p>
            <a:pPr algn="ctr"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Promotion </a:t>
            </a:r>
            <a:r>
              <a:rPr lang="fr-FR" sz="2000" b="1" dirty="0" smtClean="0">
                <a:latin typeface="Quicksand Book" pitchFamily="18" charset="0"/>
              </a:rPr>
              <a:t>de best practices dans la région </a:t>
            </a:r>
            <a:r>
              <a:rPr lang="fr-FR" sz="2000" b="1" dirty="0" err="1" smtClean="0">
                <a:latin typeface="Quicksand Book" pitchFamily="18" charset="0"/>
              </a:rPr>
              <a:t>EuroMed</a:t>
            </a:r>
            <a:r>
              <a:rPr lang="fr-FR" sz="2000" b="1" dirty="0" smtClean="0">
                <a:latin typeface="Quicksand Book" pitchFamily="18" charset="0"/>
              </a:rPr>
              <a:t>.</a:t>
            </a:r>
          </a:p>
          <a:p>
            <a:pPr algn="ctr"/>
            <a:endParaRPr lang="fr-FR" sz="2000" b="1" dirty="0" smtClean="0">
              <a:latin typeface="Quicksand Book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fr-FR" sz="2000" b="1" dirty="0" smtClean="0">
                <a:latin typeface="Quicksand Book" pitchFamily="18" charset="0"/>
              </a:rPr>
              <a:t> Renforcement du Partenariat Institutionnel entre l’UE et les Pays du Voisinage Sud de la Méditerranée</a:t>
            </a:r>
          </a:p>
          <a:p>
            <a:pPr algn="ctr">
              <a:lnSpc>
                <a:spcPct val="150000"/>
              </a:lnSpc>
            </a:pPr>
            <a:endParaRPr lang="fr-FR" b="1" dirty="0" smtClean="0">
              <a:latin typeface="Quicksand Book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-32" y="6072206"/>
            <a:ext cx="2219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6146 -0.12584 " pathEditMode="relative" ptsTypes="AA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6146 -0.12584 " pathEditMode="relative" ptsTypes="AA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1393</TotalTime>
  <Words>685</Words>
  <Application>Microsoft Office PowerPoint</Application>
  <PresentationFormat>Affichage à l'écran (4:3)</PresentationFormat>
  <Paragraphs>132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Kick - Off Seminar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Admin</dc:creator>
  <cp:lastModifiedBy>User</cp:lastModifiedBy>
  <cp:revision>77</cp:revision>
  <dcterms:created xsi:type="dcterms:W3CDTF">2018-06-05T07:29:57Z</dcterms:created>
  <dcterms:modified xsi:type="dcterms:W3CDTF">2018-06-27T11:37:18Z</dcterms:modified>
</cp:coreProperties>
</file>