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1" r:id="rId3"/>
    <p:sldId id="268" r:id="rId4"/>
    <p:sldId id="258" r:id="rId5"/>
    <p:sldId id="264" r:id="rId6"/>
    <p:sldId id="267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B96"/>
    <a:srgbClr val="99006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/>
    <p:restoredTop sz="94595"/>
  </p:normalViewPr>
  <p:slideViewPr>
    <p:cSldViewPr>
      <p:cViewPr varScale="1">
        <p:scale>
          <a:sx n="87" d="100"/>
          <a:sy n="87" d="100"/>
        </p:scale>
        <p:origin x="89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C90D-8F35-445B-8C77-BD15331FAD26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E3A00-98EE-4A1A-B292-EAA60C9775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69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004932"/>
            <a:ext cx="6952856" cy="100013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Capacity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building and </a:t>
            </a:r>
            <a:b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peer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learning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b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for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investment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promotion and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economic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development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err="1" smtClean="0">
                <a:solidFill>
                  <a:srgbClr val="954B96"/>
                </a:solidFill>
                <a:latin typeface="Helvetica" pitchFamily="2" charset="0"/>
              </a:rPr>
              <a:t>Powered</a:t>
            </a: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> by ANIMA </a:t>
            </a:r>
            <a:r>
              <a:rPr lang="fr-FR" sz="2700" b="1" dirty="0" err="1" smtClean="0">
                <a:solidFill>
                  <a:srgbClr val="954B96"/>
                </a:solidFill>
                <a:latin typeface="Helvetica" pitchFamily="2" charset="0"/>
              </a:rPr>
              <a:t>under</a:t>
            </a: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> EBSO MED</a:t>
            </a:r>
            <a:b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>Emmanuel Noutary, General </a:t>
            </a:r>
            <a:r>
              <a:rPr lang="fr-FR" sz="2700" b="1" dirty="0" err="1" smtClean="0">
                <a:solidFill>
                  <a:srgbClr val="954B96"/>
                </a:solidFill>
                <a:latin typeface="Helvetica" pitchFamily="2" charset="0"/>
              </a:rPr>
              <a:t>Delegate</a:t>
            </a: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>ANIMA Investment Network</a:t>
            </a:r>
            <a:endParaRPr lang="fr-FR" sz="2700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265D5A3C-1588-BA42-9031-5DE38916814E}"/>
              </a:ext>
            </a:extLst>
          </p:cNvPr>
          <p:cNvSpPr txBox="1"/>
          <p:nvPr/>
        </p:nvSpPr>
        <p:spPr>
          <a:xfrm>
            <a:off x="2222938" y="28377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5686436" cy="1000132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954B96"/>
                </a:solidFill>
                <a:latin typeface="Helvetica" pitchFamily="2" charset="0"/>
              </a:rPr>
              <a:t>Thank</a:t>
            </a:r>
            <a:r>
              <a:rPr lang="fr-FR" b="1" dirty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>
                <a:solidFill>
                  <a:srgbClr val="954B96"/>
                </a:solidFill>
                <a:latin typeface="Helvetica" pitchFamily="2" charset="0"/>
              </a:rPr>
              <a:t>you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298" y="2358008"/>
            <a:ext cx="702201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EBSO MED ACADEMY</a:t>
            </a:r>
            <a:br>
              <a:rPr lang="fr-FR" dirty="0" smtClean="0">
                <a:solidFill>
                  <a:schemeClr val="bg1"/>
                </a:solidFill>
                <a:latin typeface="Helvetica" pitchFamily="2" charset="0"/>
              </a:rPr>
            </a:br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The </a:t>
            </a:r>
            <a:r>
              <a:rPr lang="fr-FR" dirty="0" err="1" smtClean="0">
                <a:solidFill>
                  <a:schemeClr val="bg1"/>
                </a:solidFill>
                <a:latin typeface="Helvetica" pitchFamily="2" charset="0"/>
              </a:rPr>
              <a:t>Economic</a:t>
            </a:r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Helvetica" pitchFamily="2" charset="0"/>
              </a:rPr>
              <a:t>Development</a:t>
            </a:r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Helvetica" pitchFamily="2" charset="0"/>
              </a:rPr>
              <a:t>Masterclasses</a:t>
            </a:r>
            <a:endParaRPr lang="fr-FR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The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Economic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Development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Masterclasses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19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4D4D4D"/>
                </a:solidFill>
                <a:latin typeface="Helvetica" pitchFamily="2" charset="0"/>
              </a:rPr>
              <a:t>Objectives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Improve the capacity of executives from economic development </a:t>
            </a:r>
            <a:r>
              <a:rPr lang="en-US" sz="2400" dirty="0" err="1" smtClean="0">
                <a:solidFill>
                  <a:srgbClr val="4D4D4D"/>
                </a:solidFill>
                <a:latin typeface="Helvetica" pitchFamily="2" charset="0"/>
              </a:rPr>
              <a:t>organisations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 in investment promotion and project management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Create a network of high potential executives from these </a:t>
            </a:r>
            <a:r>
              <a:rPr lang="en-US" sz="2400" dirty="0" err="1" smtClean="0">
                <a:solidFill>
                  <a:srgbClr val="4D4D4D"/>
                </a:solidFill>
                <a:latin typeface="Helvetica" pitchFamily="2" charset="0"/>
              </a:rPr>
              <a:t>organisations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 to build sustainable relationships among them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Support trainees (fellows) in developing a project for improving the services and strategy of their organization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4D4D4D"/>
                </a:solidFill>
                <a:latin typeface="Helvetica" pitchFamily="2" charset="0"/>
              </a:rPr>
              <a:t>Implementing partners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ANIMA Investment 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Network coordination with expertise from academy, investment promotion experts, Business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France, Enterprise Greece, Enterprise 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Greece, CEI </a:t>
            </a:r>
            <a:r>
              <a:rPr lang="en-US" sz="2400" dirty="0" err="1">
                <a:solidFill>
                  <a:srgbClr val="4D4D4D"/>
                </a:solidFill>
                <a:latin typeface="Helvetica" pitchFamily="2" charset="0"/>
              </a:rPr>
              <a:t>Piemonte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 (Italy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),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Promos (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Italy), </a:t>
            </a:r>
            <a:r>
              <a:rPr lang="en-US" sz="2400" b="1" dirty="0" smtClean="0">
                <a:solidFill>
                  <a:srgbClr val="4D4D4D"/>
                </a:solidFill>
                <a:latin typeface="Helvetica" pitchFamily="2" charset="0"/>
              </a:rPr>
              <a:t>and host countries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16804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The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Economic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Development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Masterclasses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 smtClean="0">
                <a:solidFill>
                  <a:srgbClr val="4D4D4D"/>
                </a:solidFill>
                <a:latin typeface="Helvetica" pitchFamily="2" charset="0"/>
              </a:rPr>
              <a:t>Target audience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C-Level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executives of economic development </a:t>
            </a:r>
            <a:r>
              <a:rPr lang="en-US" sz="1600" dirty="0" err="1">
                <a:solidFill>
                  <a:srgbClr val="4D4D4D"/>
                </a:solidFill>
                <a:latin typeface="Helvetica" pitchFamily="2" charset="0"/>
              </a:rPr>
              <a:t>organisations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 based in the Mediterranean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countries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Selected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based on their profile, motivation and on the commitment of their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organization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4D4D4D"/>
                </a:solidFill>
                <a:latin typeface="Helvetica" pitchFamily="2" charset="0"/>
              </a:rPr>
              <a:t>Format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Curriculum of 4 seminars taking place across the EU-MED countries, including benchmarking visits in each location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18 min. fellows per curricula + guests (10 max)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Lecturers from peer </a:t>
            </a:r>
            <a:r>
              <a:rPr lang="en-US" sz="1600" dirty="0" err="1" smtClean="0">
                <a:solidFill>
                  <a:srgbClr val="4D4D4D"/>
                </a:solidFill>
                <a:latin typeface="Helvetica" pitchFamily="2" charset="0"/>
              </a:rPr>
              <a:t>organisations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, experts and academy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4D4D4D"/>
                </a:solidFill>
                <a:latin typeface="Helvetica" pitchFamily="2" charset="0"/>
              </a:rPr>
              <a:t>Impact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Fellows awarded a university certificate by developing a project for their organization (new service, strategy, organization, etc.)</a:t>
            </a:r>
          </a:p>
          <a:p>
            <a:pPr marL="0" indent="0">
              <a:buNone/>
            </a:pPr>
            <a:r>
              <a:rPr lang="fr-FR" sz="1600" b="1" dirty="0" smtClean="0">
                <a:solidFill>
                  <a:srgbClr val="4D4D4D"/>
                </a:solidFill>
                <a:latin typeface="Helvetica" pitchFamily="2" charset="0"/>
              </a:rPr>
              <a:t>Conditions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100%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travel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,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accomodation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,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logistics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and expertise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covered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by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organisers</a:t>
            </a:r>
            <a:endParaRPr lang="fr-FR" sz="16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Cost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sharing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fees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apply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to </a:t>
            </a: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fellows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and host organisations </a:t>
            </a:r>
            <a:endParaRPr lang="fr-FR" sz="1600" dirty="0">
              <a:solidFill>
                <a:srgbClr val="4D4D4D"/>
              </a:solidFill>
              <a:latin typeface="Helvetica" pitchFamily="2" charset="0"/>
            </a:endParaRP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TEDM Curricula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11" name="Espace réservé du contenu 5"/>
          <p:cNvSpPr>
            <a:spLocks noGrp="1"/>
          </p:cNvSpPr>
          <p:nvPr>
            <p:ph idx="1"/>
          </p:nvPr>
        </p:nvSpPr>
        <p:spPr>
          <a:xfrm>
            <a:off x="215816" y="836712"/>
            <a:ext cx="8892688" cy="5976664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/>
              <a:t>C1. Facilitating inward investment / Rationale for Foreign Direct Investment</a:t>
            </a:r>
            <a:endParaRPr lang="fr-FR" sz="3600" dirty="0"/>
          </a:p>
          <a:p>
            <a:pPr marL="0" indent="0">
              <a:buNone/>
            </a:pPr>
            <a:r>
              <a:rPr lang="en-GB" sz="3600" b="1" dirty="0"/>
              <a:t> </a:t>
            </a:r>
            <a:endParaRPr lang="fr-FR" sz="3600" dirty="0"/>
          </a:p>
          <a:p>
            <a:pPr marL="0" indent="0">
              <a:buNone/>
            </a:pPr>
            <a:r>
              <a:rPr lang="en-GB" sz="4400" b="1" dirty="0"/>
              <a:t>Module A. Context and stakes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Macro-economic aspects of FDI (world-wide, in the Mediterranean)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Rating of Med countries (country risk)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Opportunities for the region/ SWOT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Privatisation/PPP/BOT programmes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Links between FDI and export (internationalisation of flows)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EU-Med association agreements and their impact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B. Building a favourable business environment for investment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Competitiveness rankings (Doing Business, IMD, WEF etc.)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Political and social stability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Legal framework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Protection of the investor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Taxation, repatriation of profits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Social legislation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Training of the workforce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Venture capital and SME nurturing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Real estate, infrastructure and "utilities"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Facilities offered to executives (living conditions, </a:t>
            </a:r>
            <a:r>
              <a:rPr lang="en-GB" sz="3200" dirty="0" err="1"/>
              <a:t>int’al</a:t>
            </a:r>
            <a:r>
              <a:rPr lang="en-GB" sz="3200" dirty="0"/>
              <a:t> schools, culture)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Sectoral regulations for project approval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C. Facilitating investment and exchanges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Location criteria for investors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Importance of qualitative factors (personal experience and links, confidence, political stability of the system, consistency of speech vs. reality)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Discrepancies between the "official" framework and local practices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Bureaucracy, red tape, other obstacles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Technical barriers to commercial exchanges, freight transit conditions etc.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Standards and qualifications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D. Support to investors</a:t>
            </a:r>
            <a:endParaRPr lang="fr-FR" sz="4400" b="1" dirty="0"/>
          </a:p>
          <a:p>
            <a:pPr marL="0" lvl="0" indent="0">
              <a:buNone/>
            </a:pPr>
            <a:r>
              <a:rPr lang="en-GB" sz="3200" dirty="0"/>
              <a:t>Grants and financial aids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Tax exemptions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Company creation: start-ups, business incubators, micro-credit, capital funds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Company law </a:t>
            </a:r>
            <a:endParaRPr lang="fr-FR" sz="3200" dirty="0"/>
          </a:p>
          <a:p>
            <a:pPr marL="0" lvl="0" indent="0">
              <a:buNone/>
            </a:pPr>
            <a:endParaRPr lang="en-GB" sz="3200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3200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3200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3200" dirty="0" smtClean="0"/>
          </a:p>
          <a:p>
            <a:pPr marL="0" lvl="0" indent="0">
              <a:buNone/>
            </a:pPr>
            <a:r>
              <a:rPr lang="en-GB" sz="3200" dirty="0" smtClean="0"/>
              <a:t>Creation </a:t>
            </a:r>
            <a:r>
              <a:rPr lang="en-GB" sz="3200" dirty="0"/>
              <a:t>of joint-ventures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Technology transfer agreements</a:t>
            </a:r>
          </a:p>
          <a:p>
            <a:pPr marL="0" lvl="0" indent="0">
              <a:buNone/>
            </a:pPr>
            <a:r>
              <a:rPr lang="en-GB" sz="3200" dirty="0"/>
              <a:t>Organisation of sub-contracting </a:t>
            </a:r>
            <a:endParaRPr lang="fr-FR" sz="3200" dirty="0"/>
          </a:p>
          <a:p>
            <a:pPr marL="0" lvl="0" indent="0">
              <a:buNone/>
            </a:pPr>
            <a:r>
              <a:rPr lang="fr-FR" sz="3200" dirty="0" err="1"/>
              <a:t>Industrial</a:t>
            </a:r>
            <a:r>
              <a:rPr lang="fr-FR" sz="3200" dirty="0"/>
              <a:t> zones, free zones etc.</a:t>
            </a:r>
          </a:p>
          <a:p>
            <a:pPr marL="0" lvl="0" indent="0">
              <a:buNone/>
            </a:pPr>
            <a:r>
              <a:rPr lang="en-GB" sz="3200" dirty="0"/>
              <a:t>Buildings, offices, real estate grants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Local training programmes for qualified personnel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Industrial restructuring and take-over opportunities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6400" b="1" dirty="0"/>
              <a:t>C2. Territorial marketing: structuring and promoting an attractive ecosystem </a:t>
            </a:r>
            <a:endParaRPr lang="fr-FR" sz="6400" dirty="0"/>
          </a:p>
          <a:p>
            <a:pPr marL="0" indent="0">
              <a:buNone/>
            </a:pPr>
            <a:r>
              <a:rPr lang="en-GB" sz="3200" b="1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E. Strengthening the institutional framework </a:t>
            </a:r>
            <a:endParaRPr lang="fr-FR" sz="4400" b="1" dirty="0"/>
          </a:p>
          <a:p>
            <a:pPr marL="0" lvl="0" indent="0">
              <a:buNone/>
            </a:pPr>
            <a:r>
              <a:rPr lang="en-GB" sz="3200" dirty="0"/>
              <a:t>Investor’s site selection criteria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What is expected from an investment promotion agency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Pillars of the investment promotion strategy: strategy, institutional framework, services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Mandates and governance of the investment promotion agency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Organizing clear links with stakeholders and regional partners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IPA Management and staff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IPA management tools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Importance of partnerships</a:t>
            </a:r>
            <a:endParaRPr lang="fr-FR" sz="3200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sz="4400" b="1" dirty="0"/>
              <a:t>Module F. Defining the territorial marketing strategy</a:t>
            </a:r>
            <a:endParaRPr lang="fr-FR" sz="4400" b="1" dirty="0"/>
          </a:p>
          <a:p>
            <a:pPr marL="0" indent="0">
              <a:buNone/>
            </a:pPr>
            <a:r>
              <a:rPr lang="en-GB" sz="3200" dirty="0"/>
              <a:t>Comparative advantages of the country and its investment sites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Perception vs. reality: image conveyed by media and professionals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The territorial marketing tools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Analysing strengths, weaknesses, competition, threats and opportunities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Benchmarking the location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Building a value proposition</a:t>
            </a:r>
            <a:endParaRPr lang="fr-FR" sz="3200" dirty="0"/>
          </a:p>
          <a:p>
            <a:pPr marL="0" indent="0">
              <a:buNone/>
            </a:pPr>
            <a:r>
              <a:rPr lang="en-GB" sz="4800" b="1" dirty="0"/>
              <a:t> </a:t>
            </a:r>
            <a:endParaRPr lang="fr-FR" sz="4800" dirty="0"/>
          </a:p>
          <a:p>
            <a:pPr marL="0" indent="0">
              <a:buNone/>
            </a:pPr>
            <a:r>
              <a:rPr lang="en-GB" sz="4400" b="1" dirty="0"/>
              <a:t>Module G. Leverage on the innovation ecosystem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Why innovation?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Presentation of the ecosystem components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Maturity of MENA innovation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The role of public sector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Embed FDI and SMEs in the innovation ecosystem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H. The communication strategy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Preliminary research (image, communications and media plan)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Graphic charter and textual identity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How to sell a country, a site, a sector?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Examples of messages or campaigns developed by the IPAs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Crisis management (how to provide a good image in a troubled environment?)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Examples of offers for a project </a:t>
            </a:r>
            <a:endParaRPr lang="fr-FR" sz="3200" dirty="0"/>
          </a:p>
          <a:p>
            <a:pPr lvl="0"/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TEDM Curricula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5" name="Espace réservé du contenu 5"/>
          <p:cNvSpPr>
            <a:spLocks noGrp="1"/>
          </p:cNvSpPr>
          <p:nvPr>
            <p:ph idx="1"/>
          </p:nvPr>
        </p:nvSpPr>
        <p:spPr>
          <a:xfrm>
            <a:off x="179512" y="908720"/>
            <a:ext cx="8892688" cy="5259614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/>
              <a:t>C3. Organisation for detection and follow-up of investment projects </a:t>
            </a:r>
            <a:endParaRPr lang="fr-FR" sz="6400" dirty="0"/>
          </a:p>
          <a:p>
            <a:pPr marL="0" indent="0">
              <a:buNone/>
            </a:pPr>
            <a:r>
              <a:rPr lang="en-GB" sz="4800" b="1" dirty="0"/>
              <a:t> </a:t>
            </a:r>
            <a:endParaRPr lang="fr-FR" sz="4800" dirty="0"/>
          </a:p>
          <a:p>
            <a:pPr marL="0" indent="0">
              <a:buNone/>
            </a:pPr>
            <a:r>
              <a:rPr lang="en-GB" sz="4400" b="1" dirty="0"/>
              <a:t>Module I. Building a strategy </a:t>
            </a:r>
            <a:endParaRPr lang="fr-FR" sz="4400" b="1" dirty="0"/>
          </a:p>
          <a:p>
            <a:pPr marL="0" indent="0">
              <a:buNone/>
            </a:pPr>
            <a:r>
              <a:rPr lang="en-GB" sz="3200" dirty="0"/>
              <a:t>National Development Plans and FDI policy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Identifying most promising sectors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Importance of sustainable FDI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Setting priorities and goals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Key elements of the investment promotion strategy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KPIs, budget allocation, defining staff skills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Impact assessment of projects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Performance review and annual report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Management </a:t>
            </a:r>
            <a:r>
              <a:rPr lang="en-GB" sz="3200" dirty="0" smtClean="0"/>
              <a:t>tools</a:t>
            </a:r>
            <a:endParaRPr lang="fr-FR" sz="3200" dirty="0"/>
          </a:p>
          <a:p>
            <a:pPr marL="0" indent="0">
              <a:buNone/>
            </a:pPr>
            <a:endParaRPr lang="en-GB" sz="4400" b="1" dirty="0" smtClean="0"/>
          </a:p>
          <a:p>
            <a:pPr marL="0" indent="0">
              <a:buNone/>
            </a:pPr>
            <a:r>
              <a:rPr lang="en-GB" sz="4400" b="1" dirty="0" smtClean="0"/>
              <a:t>Module J. </a:t>
            </a:r>
            <a:r>
              <a:rPr lang="en-GB" sz="4400" b="1" dirty="0"/>
              <a:t>Investment generation</a:t>
            </a:r>
            <a:endParaRPr lang="fr-FR" sz="4400" b="1" dirty="0"/>
          </a:p>
          <a:p>
            <a:pPr marL="0" lvl="0" indent="0">
              <a:buNone/>
            </a:pPr>
            <a:r>
              <a:rPr lang="en-GB" sz="3200" dirty="0"/>
              <a:t>Investment generation tools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How to organize an economic intelligence service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 Investor targeting techniques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Build a relationship with the investor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Due diligence, economic and financial analysis of a project</a:t>
            </a:r>
            <a:endParaRPr lang="fr-FR" sz="3200" dirty="0"/>
          </a:p>
          <a:p>
            <a:pPr marL="0" indent="0">
              <a:buNone/>
            </a:pPr>
            <a:r>
              <a:rPr lang="en-GB" sz="3600" b="1" dirty="0"/>
              <a:t> </a:t>
            </a:r>
            <a:endParaRPr lang="fr-FR" sz="3600" dirty="0"/>
          </a:p>
          <a:p>
            <a:pPr marL="0" indent="0">
              <a:buNone/>
            </a:pPr>
            <a:r>
              <a:rPr lang="en-GB" sz="4400" b="1" dirty="0"/>
              <a:t>Module </a:t>
            </a:r>
            <a:r>
              <a:rPr lang="en-GB" sz="4400" b="1" dirty="0" smtClean="0"/>
              <a:t>K. </a:t>
            </a:r>
            <a:r>
              <a:rPr lang="en-GB" sz="4400" b="1" dirty="0"/>
              <a:t>Facilitation of investment projects</a:t>
            </a:r>
            <a:endParaRPr lang="fr-FR" sz="4400" b="1" dirty="0"/>
          </a:p>
          <a:p>
            <a:pPr marL="0" indent="0">
              <a:buNone/>
            </a:pPr>
            <a:r>
              <a:rPr lang="en-GB" sz="3200" dirty="0"/>
              <a:t>What kind of services is the investor expecting?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Building the investment project facilitation process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Investment projects management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Project’s coordination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Site visit preparation 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Preparing the contract (exchange of letters, contract)</a:t>
            </a:r>
            <a:endParaRPr lang="fr-FR" sz="3200" dirty="0"/>
          </a:p>
          <a:p>
            <a:pPr marL="0" indent="0">
              <a:buNone/>
            </a:pPr>
            <a:r>
              <a:rPr lang="en-GB" sz="3200" dirty="0"/>
              <a:t>Success stories media communications  </a:t>
            </a:r>
            <a:endParaRPr lang="en-GB" sz="3200" dirty="0" smtClean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en-GB" sz="4400" b="1" dirty="0"/>
              <a:t>Module </a:t>
            </a:r>
            <a:r>
              <a:rPr lang="en-GB" sz="4400" b="1" dirty="0" smtClean="0"/>
              <a:t>L. </a:t>
            </a:r>
            <a:r>
              <a:rPr lang="en-GB" sz="4400" b="1" dirty="0"/>
              <a:t>After-care 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Data on extensions (brownfields) vs. creations (</a:t>
            </a:r>
            <a:r>
              <a:rPr lang="en-GB" sz="3200" dirty="0" err="1"/>
              <a:t>greenfields</a:t>
            </a:r>
            <a:r>
              <a:rPr lang="en-GB" sz="3200" dirty="0"/>
              <a:t>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Follow-up methods for prospects and projects (databases, etc.)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The importance of nurturing companies after investment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Cultural differences (e.g. Asian investors, Europe, US companies etc.)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The after-sales service (information, news, facilitation, “clubs” for existing investors, taking care </a:t>
            </a:r>
            <a:r>
              <a:rPr lang="en-GB" sz="3200" dirty="0" smtClean="0"/>
              <a:t>of expatriate </a:t>
            </a:r>
            <a:r>
              <a:rPr lang="en-GB" sz="3200" dirty="0"/>
              <a:t>families</a:t>
            </a:r>
            <a:r>
              <a:rPr lang="en-GB" sz="3200" dirty="0" smtClean="0"/>
              <a:t>)</a:t>
            </a:r>
          </a:p>
          <a:p>
            <a:pPr marL="0" indent="0">
              <a:buNone/>
            </a:pPr>
            <a:r>
              <a:rPr lang="en-GB" sz="6400" b="1" dirty="0" smtClean="0"/>
              <a:t>C4</a:t>
            </a:r>
            <a:r>
              <a:rPr lang="en-GB" sz="6400" b="1" dirty="0"/>
              <a:t>. Project development and management: cooperation and fund raising </a:t>
            </a:r>
            <a:endParaRPr lang="fr-FR" sz="6400" dirty="0"/>
          </a:p>
          <a:p>
            <a:pPr marL="0" indent="0">
              <a:buNone/>
            </a:pPr>
            <a:r>
              <a:rPr lang="en-GB" sz="2500" b="1" dirty="0"/>
              <a:t> </a:t>
            </a:r>
            <a:endParaRPr lang="fr-FR" sz="2500" dirty="0"/>
          </a:p>
          <a:p>
            <a:pPr marL="0" indent="0">
              <a:buNone/>
            </a:pPr>
            <a:r>
              <a:rPr lang="en-GB" sz="4400" b="1" dirty="0"/>
              <a:t>Module M. Cooperation funding:  opportunities for territorial change 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Donors overview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EU programmes and projects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The project cycle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Formulating a concept note and a project proposal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Evaluation and watch on funding opportunities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Case studies and group work</a:t>
            </a:r>
            <a:endParaRPr lang="fr-FR" sz="3200" dirty="0"/>
          </a:p>
          <a:p>
            <a:pPr marL="0" indent="0">
              <a:buNone/>
            </a:pPr>
            <a:r>
              <a:rPr lang="en-GB" sz="2500" b="1" dirty="0"/>
              <a:t> </a:t>
            </a:r>
            <a:endParaRPr lang="fr-FR" sz="2500" dirty="0"/>
          </a:p>
          <a:p>
            <a:pPr marL="0" indent="0">
              <a:buNone/>
            </a:pPr>
            <a:r>
              <a:rPr lang="en-GB" sz="4400" b="1" dirty="0"/>
              <a:t>Module N. Diagnostic: transform a territorial challenge into a project idea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Cooperation project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Identifying, collecting and analysing </a:t>
            </a:r>
            <a:r>
              <a:rPr lang="en-GB" sz="3200" dirty="0" err="1"/>
              <a:t>datas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Drafting and analysing problems 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Selecting a strategy and drafting an action plan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Case studies, group work and role play</a:t>
            </a:r>
            <a:endParaRPr lang="fr-FR" sz="3200" dirty="0"/>
          </a:p>
          <a:p>
            <a:pPr marL="0" indent="0">
              <a:buNone/>
            </a:pPr>
            <a:r>
              <a:rPr lang="en-GB" sz="2500" dirty="0"/>
              <a:t> </a:t>
            </a:r>
            <a:endParaRPr lang="fr-FR" sz="2500" dirty="0"/>
          </a:p>
          <a:p>
            <a:pPr marL="0" indent="0">
              <a:buNone/>
            </a:pPr>
            <a:r>
              <a:rPr lang="en-GB" sz="4400" b="1" dirty="0"/>
              <a:t>Module O. Designing and managing a project that match the objectives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The logical framework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Programming projects : resources, time and sequences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The coordinator role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Administrative and financial management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Support the action through communication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Case studies, group work and role play</a:t>
            </a:r>
            <a:endParaRPr lang="fr-FR" sz="3200" dirty="0"/>
          </a:p>
          <a:p>
            <a:pPr marL="0" indent="0">
              <a:buNone/>
            </a:pPr>
            <a:endParaRPr lang="en-GB" sz="2500" b="1" dirty="0" smtClean="0"/>
          </a:p>
          <a:p>
            <a:pPr marL="0" indent="0">
              <a:buNone/>
            </a:pPr>
            <a:r>
              <a:rPr lang="en-GB" sz="4400" b="1" dirty="0" smtClean="0"/>
              <a:t>Module </a:t>
            </a:r>
            <a:r>
              <a:rPr lang="en-GB" sz="4400" b="1" dirty="0"/>
              <a:t>P. Assessing the project impact and capitalisation </a:t>
            </a:r>
            <a:endParaRPr lang="fr-FR" sz="4400" dirty="0"/>
          </a:p>
          <a:p>
            <a:pPr marL="0" lvl="0" indent="0">
              <a:buNone/>
            </a:pPr>
            <a:r>
              <a:rPr lang="en-GB" sz="3200" dirty="0"/>
              <a:t>Evaluation </a:t>
            </a:r>
            <a:r>
              <a:rPr lang="en-GB" sz="3200" dirty="0" err="1"/>
              <a:t>criterias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Planning and conducting an evaluation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Drafting an evaluation report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Sharing results and adopting recommendations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Capitalising and sharing knowledge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Case studies, group work and role play</a:t>
            </a:r>
            <a:endParaRPr lang="fr-FR" sz="3200" dirty="0"/>
          </a:p>
          <a:p>
            <a:pPr marL="0" lvl="0" indent="0">
              <a:buNone/>
            </a:pPr>
            <a:r>
              <a:rPr lang="en-GB" sz="3200" dirty="0"/>
              <a:t>Transferring TEDM Project development and management curricula to professional environment</a:t>
            </a:r>
            <a:endParaRPr lang="fr-FR" sz="3200" dirty="0"/>
          </a:p>
          <a:p>
            <a:pPr lvl="0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9324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298" y="2060848"/>
            <a:ext cx="7022014" cy="1143000"/>
          </a:xfrm>
        </p:spPr>
        <p:txBody>
          <a:bodyPr>
            <a:noAutofit/>
          </a:bodyPr>
          <a:lstStyle/>
          <a:p>
            <a:pPr algn="l"/>
            <a:r>
              <a:rPr lang="fr-FR" sz="3200" dirty="0" smtClean="0">
                <a:solidFill>
                  <a:schemeClr val="bg1"/>
                </a:solidFill>
                <a:latin typeface="Helvetica" pitchFamily="2" charset="0"/>
              </a:rPr>
              <a:t>EBSO MED MANAGEMENT EXCHANGE AND TECHNICAL ASSISTANCE</a:t>
            </a:r>
            <a:br>
              <a:rPr lang="fr-FR" sz="3200" dirty="0" smtClean="0">
                <a:solidFill>
                  <a:schemeClr val="bg1"/>
                </a:solidFill>
                <a:latin typeface="Helvetica" pitchFamily="2" charset="0"/>
              </a:rPr>
            </a:br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Peer </a:t>
            </a:r>
            <a:r>
              <a:rPr lang="fr-FR" dirty="0" err="1" smtClean="0">
                <a:solidFill>
                  <a:schemeClr val="bg1"/>
                </a:solidFill>
                <a:latin typeface="Helvetica" pitchFamily="2" charset="0"/>
              </a:rPr>
              <a:t>learning</a:t>
            </a:r>
            <a:r>
              <a:rPr lang="fr-FR" dirty="0" smtClean="0">
                <a:solidFill>
                  <a:schemeClr val="bg1"/>
                </a:solidFill>
                <a:latin typeface="Helvetica" pitchFamily="2" charset="0"/>
              </a:rPr>
              <a:t> programme</a:t>
            </a:r>
            <a:endParaRPr lang="fr-FR" sz="32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5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Peer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learning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programme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4D4D4D"/>
                </a:solidFill>
                <a:latin typeface="Helvetica" pitchFamily="2" charset="0"/>
              </a:rPr>
              <a:t>Concept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Bilateral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technical exchange or knowhow transfer between EU and MED economic development </a:t>
            </a:r>
            <a:r>
              <a:rPr lang="en-US" sz="2400" dirty="0" err="1">
                <a:solidFill>
                  <a:srgbClr val="4D4D4D"/>
                </a:solidFill>
                <a:latin typeface="Helvetica" pitchFamily="2" charset="0"/>
              </a:rPr>
              <a:t>organisations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. </a:t>
            </a:r>
            <a:endParaRPr lang="en-US" sz="24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4D4D4D"/>
                </a:solidFill>
                <a:latin typeface="Helvetica" pitchFamily="2" charset="0"/>
              </a:rPr>
              <a:t>Target</a:t>
            </a:r>
            <a:endParaRPr lang="fr-FR" sz="2400" b="1" dirty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Pairs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of partners are selected based on their joint project, their motivation and on their commitment to </a:t>
            </a:r>
            <a:r>
              <a:rPr lang="en-US" sz="2400" dirty="0" err="1">
                <a:solidFill>
                  <a:srgbClr val="4D4D4D"/>
                </a:solidFill>
                <a:latin typeface="Helvetica" pitchFamily="2" charset="0"/>
              </a:rPr>
              <a:t>capitalise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 on the knowhow 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transfer</a:t>
            </a:r>
          </a:p>
          <a:p>
            <a:pPr marL="0" indent="0">
              <a:buNone/>
            </a:pPr>
            <a:r>
              <a:rPr lang="fr-FR" sz="2400" b="1" dirty="0" err="1" smtClean="0">
                <a:solidFill>
                  <a:srgbClr val="4D4D4D"/>
                </a:solidFill>
                <a:latin typeface="Helvetica" pitchFamily="2" charset="0"/>
              </a:rPr>
              <a:t>Implementing</a:t>
            </a:r>
            <a:r>
              <a:rPr lang="fr-FR" sz="2400" b="1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2400" b="1" dirty="0" err="1" smtClean="0">
                <a:solidFill>
                  <a:srgbClr val="4D4D4D"/>
                </a:solidFill>
                <a:latin typeface="Helvetica" pitchFamily="2" charset="0"/>
              </a:rPr>
              <a:t>partners</a:t>
            </a:r>
            <a:endParaRPr lang="fr-FR" sz="2400" b="1" dirty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ANIMA Investment Network, </a:t>
            </a:r>
            <a:r>
              <a:rPr lang="en-US" sz="2400" dirty="0" err="1" smtClean="0">
                <a:solidFill>
                  <a:srgbClr val="4D4D4D"/>
                </a:solidFill>
                <a:latin typeface="Helvetica" pitchFamily="2" charset="0"/>
              </a:rPr>
              <a:t>Agence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de </a:t>
            </a:r>
            <a:r>
              <a:rPr lang="en-US" sz="2400" dirty="0" err="1">
                <a:solidFill>
                  <a:srgbClr val="4D4D4D"/>
                </a:solidFill>
                <a:latin typeface="Helvetica" pitchFamily="2" charset="0"/>
              </a:rPr>
              <a:t>l’Oriental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 (Morocco), AWEX (Belgium), Business France, Enterprise Greece, IED (Greece), CEI </a:t>
            </a:r>
            <a:r>
              <a:rPr lang="en-US" sz="2400" dirty="0" err="1">
                <a:solidFill>
                  <a:srgbClr val="4D4D4D"/>
                </a:solidFill>
                <a:latin typeface="Helvetica" pitchFamily="2" charset="0"/>
              </a:rPr>
              <a:t>Piemonte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 (Italy), 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INSME (IT), </a:t>
            </a:r>
            <a:r>
              <a:rPr lang="en-US" sz="2400" dirty="0">
                <a:solidFill>
                  <a:srgbClr val="4D4D4D"/>
                </a:solidFill>
                <a:latin typeface="Helvetica" pitchFamily="2" charset="0"/>
              </a:rPr>
              <a:t>Promos (Italy</a:t>
            </a:r>
            <a:r>
              <a:rPr lang="en-US" sz="2400" dirty="0" smtClean="0">
                <a:solidFill>
                  <a:srgbClr val="4D4D4D"/>
                </a:solidFill>
                <a:latin typeface="Helvetica" pitchFamily="2" charset="0"/>
              </a:rPr>
              <a:t>)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4D4D4D"/>
                </a:solidFill>
                <a:latin typeface="Helvetica" pitchFamily="2" charset="0"/>
              </a:rPr>
              <a:t>Conditions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100%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travel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,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accomodation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,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logistics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 and expertise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covered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 by </a:t>
            </a:r>
            <a:r>
              <a:rPr lang="fr-FR" sz="2400" dirty="0" err="1" smtClean="0">
                <a:solidFill>
                  <a:srgbClr val="4D4D4D"/>
                </a:solidFill>
                <a:latin typeface="Helvetica" pitchFamily="2" charset="0"/>
              </a:rPr>
              <a:t>implementing</a:t>
            </a:r>
            <a:r>
              <a:rPr lang="fr-FR" sz="2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2400" dirty="0" err="1" smtClean="0">
                <a:solidFill>
                  <a:srgbClr val="4D4D4D"/>
                </a:solidFill>
                <a:latin typeface="Helvetica" pitchFamily="2" charset="0"/>
              </a:rPr>
              <a:t>partners</a:t>
            </a:r>
            <a:endParaRPr lang="fr-FR" sz="2400" dirty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Cost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 sharing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fees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2400" dirty="0" err="1">
                <a:solidFill>
                  <a:srgbClr val="4D4D4D"/>
                </a:solidFill>
                <a:latin typeface="Helvetica" pitchFamily="2" charset="0"/>
              </a:rPr>
              <a:t>apply</a:t>
            </a:r>
            <a:r>
              <a:rPr lang="fr-FR" sz="2400" dirty="0">
                <a:solidFill>
                  <a:srgbClr val="4D4D4D"/>
                </a:solidFill>
                <a:latin typeface="Helvetica" pitchFamily="2" charset="0"/>
              </a:rPr>
              <a:t> to </a:t>
            </a:r>
            <a:r>
              <a:rPr lang="fr-FR" sz="2400" dirty="0" err="1" smtClean="0">
                <a:solidFill>
                  <a:srgbClr val="4D4D4D"/>
                </a:solidFill>
                <a:latin typeface="Helvetica" pitchFamily="2" charset="0"/>
              </a:rPr>
              <a:t>beneficiaries</a:t>
            </a:r>
            <a:r>
              <a:rPr lang="fr-FR" sz="2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endParaRPr lang="fr-FR" sz="2400" dirty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1007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Peer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learning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programme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5" name="Espace réservé du contenu 5"/>
          <p:cNvSpPr>
            <a:spLocks noGrp="1"/>
          </p:cNvSpPr>
          <p:nvPr>
            <p:ph idx="1"/>
          </p:nvPr>
        </p:nvSpPr>
        <p:spPr>
          <a:xfrm>
            <a:off x="107504" y="1556792"/>
            <a:ext cx="8892688" cy="5259614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fr-FR" sz="1600" b="1" dirty="0"/>
              <a:t>P1. Management exchange</a:t>
            </a:r>
            <a:endParaRPr lang="fr-FR" sz="1600" dirty="0"/>
          </a:p>
          <a:p>
            <a:pPr marL="0" indent="0">
              <a:buNone/>
            </a:pPr>
            <a:r>
              <a:rPr lang="en-GB" sz="1050" b="1" dirty="0"/>
              <a:t>Objective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Management exchange programme aims at facilitating preliminary exchanges between two organisations prior to a cooperation initiative (exchange of experience, joint project, or technical transfer).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Beneficiaries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exchange programme benefits to economic development organisations from the South Mediterranean Countries. </a:t>
            </a:r>
            <a:endParaRPr lang="fr-FR" sz="900" dirty="0"/>
          </a:p>
          <a:p>
            <a:pPr marL="0" indent="0">
              <a:buNone/>
            </a:pPr>
            <a:r>
              <a:rPr lang="en-GB" sz="900" dirty="0"/>
              <a:t>Organisations from the South Mediterranean as well as any other countries can participate as experts.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Description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programme offers the following support: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Matching with appropriate peer expert organisation, depending of the needs expressed;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Compensation of the cost of expertise of 2000€ (includes all office and logistic costs related to sharing the expertise to the beneficiary) 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Covering of the travel and accommodation costs of the beneficiaries (up to 3000€).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Application process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Application should emerge from beneficiary organisations. Application forms must include: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motivation for the exchange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Any peer organisation identified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follow up envisaged.</a:t>
            </a:r>
            <a:endParaRPr lang="fr-FR" sz="800" dirty="0"/>
          </a:p>
          <a:p>
            <a:pPr marL="0" indent="0">
              <a:buNone/>
            </a:pPr>
            <a:r>
              <a:rPr lang="en-GB" sz="800" b="1" dirty="0"/>
              <a:t> </a:t>
            </a:r>
            <a:endParaRPr lang="fr-FR" sz="800" dirty="0"/>
          </a:p>
          <a:p>
            <a:pPr marL="0" indent="0">
              <a:buNone/>
            </a:pPr>
            <a:r>
              <a:rPr lang="en-GB" sz="1600" b="1" dirty="0"/>
              <a:t>P2. Peer review : technical diagnostic </a:t>
            </a:r>
            <a:endParaRPr lang="fr-FR" sz="1600" dirty="0"/>
          </a:p>
          <a:p>
            <a:pPr marL="0" indent="0">
              <a:buNone/>
            </a:pPr>
            <a:r>
              <a:rPr lang="en-GB" sz="1050" b="1" dirty="0"/>
              <a:t>Objective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Peer review is a technical diagnosis delivered by a peer organisation to another. It can cover the general organisation of the institution or the analysis of a specific service or directorate.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Beneficiaries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exchange programme benefits to economic development organisations from the South Mediterranean Countries. </a:t>
            </a:r>
            <a:endParaRPr lang="fr-FR" sz="900" dirty="0"/>
          </a:p>
          <a:p>
            <a:pPr marL="0" indent="0">
              <a:buNone/>
            </a:pPr>
            <a:r>
              <a:rPr lang="en-GB" sz="900" dirty="0"/>
              <a:t>Organisations from the South Mediterranean as well as any other countries can participate as experts.</a:t>
            </a:r>
            <a:endParaRPr lang="fr-FR" sz="900" dirty="0"/>
          </a:p>
          <a:p>
            <a:pPr marL="0" indent="0">
              <a:buNone/>
            </a:pPr>
            <a:endParaRPr lang="en-GB" sz="1050" b="1" dirty="0" smtClean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 smtClean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 smtClean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050" b="1" dirty="0" smtClean="0"/>
              <a:t>Description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programme offers the following support: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Matching with appropriate peer expert organisation, depending of the needs expressed;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Compensation of the cost of expertise of 6000€ (&lt;&gt; 15 days and includes all office and logistic costs related to sharing the expertise to the beneficiary) 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Covering of the travel and accommodation costs of the experts (up to 2000€);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Quality control and support to the beneficiary to manage the expert all along the process.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Application process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Application should emerge from beneficiary organisations. Application forms must include: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motivation for the exchange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Any peer organisation identified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follow up envisaged</a:t>
            </a:r>
            <a:r>
              <a:rPr lang="en-GB" sz="900" dirty="0" smtClean="0"/>
              <a:t>.</a:t>
            </a:r>
            <a:r>
              <a:rPr lang="en-GB" sz="900" b="1" dirty="0"/>
              <a:t> </a:t>
            </a:r>
            <a:endParaRPr lang="fr-FR" sz="800" dirty="0"/>
          </a:p>
          <a:p>
            <a:pPr marL="0" indent="0">
              <a:buNone/>
            </a:pPr>
            <a:r>
              <a:rPr lang="en-GB" sz="800" b="1" dirty="0"/>
              <a:t> </a:t>
            </a:r>
            <a:endParaRPr lang="fr-FR" sz="800" dirty="0"/>
          </a:p>
          <a:p>
            <a:pPr marL="0" indent="0">
              <a:buNone/>
            </a:pPr>
            <a:r>
              <a:rPr lang="en-GB" sz="800" b="1" dirty="0"/>
              <a:t> </a:t>
            </a:r>
            <a:r>
              <a:rPr lang="en-GB" sz="1600" b="1" dirty="0" smtClean="0"/>
              <a:t>P3</a:t>
            </a:r>
            <a:r>
              <a:rPr lang="en-GB" sz="1600" b="1" dirty="0"/>
              <a:t>. Peer technical assistance </a:t>
            </a:r>
            <a:endParaRPr lang="fr-FR" sz="1600" dirty="0"/>
          </a:p>
          <a:p>
            <a:pPr marL="0" indent="0">
              <a:buNone/>
            </a:pPr>
            <a:r>
              <a:rPr lang="en-GB" sz="1050" b="1" dirty="0"/>
              <a:t>Objective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Peer technical assistance is a technical support provided by a peer organisation to another. It covers the implementation of a new service/ organisation/ tool within the beneficiary organisation.</a:t>
            </a:r>
            <a:endParaRPr lang="fr-FR" sz="900" dirty="0"/>
          </a:p>
          <a:p>
            <a:pPr marL="0" indent="0">
              <a:buNone/>
            </a:pPr>
            <a:r>
              <a:rPr lang="en-GB" sz="900" dirty="0"/>
              <a:t>It can be a follow up to the Management exchange or the Peer review.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Beneficiaries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exchange programme benefits to economic development organisations from the South Mediterranean Countries. </a:t>
            </a:r>
            <a:endParaRPr lang="fr-FR" sz="900" dirty="0"/>
          </a:p>
          <a:p>
            <a:pPr marL="0" indent="0">
              <a:buNone/>
            </a:pPr>
            <a:r>
              <a:rPr lang="en-GB" sz="900" dirty="0"/>
              <a:t>Organisations from the South Mediterranean as well as any other countries can participate as experts.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Description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The programme offers the following support: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Matching with appropriate peer expert organisation, depending of the needs expressed;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Compensation of the cost of expertise of 12000€ (&lt;&gt; 30 days and includes all office and logistic costs related to sharing the expertise to the beneficiary) 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Covering of the travel and accommodation costs of the experts (up to 2000€);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Quality control and support to the beneficiary to manage the expert all along the process.</a:t>
            </a:r>
            <a:endParaRPr lang="fr-FR" sz="900" dirty="0"/>
          </a:p>
          <a:p>
            <a:pPr marL="0" indent="0">
              <a:buNone/>
            </a:pPr>
            <a:r>
              <a:rPr lang="en-GB" sz="1050" b="1" dirty="0"/>
              <a:t>Application process</a:t>
            </a:r>
            <a:endParaRPr lang="fr-FR" sz="1050" dirty="0"/>
          </a:p>
          <a:p>
            <a:pPr marL="0" indent="0">
              <a:buNone/>
            </a:pPr>
            <a:r>
              <a:rPr lang="en-GB" sz="900" dirty="0"/>
              <a:t>Application should emerge from beneficiary organisations. Application forms must include: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motivation for the exchange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Any peer organisation identified</a:t>
            </a:r>
            <a:endParaRPr lang="fr-FR" sz="900" dirty="0"/>
          </a:p>
          <a:p>
            <a:pPr marL="0" lvl="0" indent="0">
              <a:buNone/>
            </a:pPr>
            <a:r>
              <a:rPr lang="en-GB" sz="900" dirty="0"/>
              <a:t>The commitment to implement a sustainable change within the organisation as a follow up.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341521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504</Words>
  <Application>Microsoft Office PowerPoint</Application>
  <PresentationFormat>Affichage à l'écran (4:3)</PresentationFormat>
  <Paragraphs>249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Thème Office</vt:lpstr>
      <vt:lpstr>Capacity building and  peer learning  for investment promotion and economic development Powered by ANIMA under EBSO MED  Emmanuel Noutary, General Delegate ANIMA Investment Network</vt:lpstr>
      <vt:lpstr>EBSO MED ACADEMY The Economic Development Masterclasses</vt:lpstr>
      <vt:lpstr>The Economic Development Masterclasses</vt:lpstr>
      <vt:lpstr>The Economic Development Masterclasses</vt:lpstr>
      <vt:lpstr>TEDM Curricula</vt:lpstr>
      <vt:lpstr>TEDM Curricula</vt:lpstr>
      <vt:lpstr>EBSO MED MANAGEMENT EXCHANGE AND TECHNICAL ASSISTANCE Peer learning programme</vt:lpstr>
      <vt:lpstr>Peer learning programme</vt:lpstr>
      <vt:lpstr>Peer learning programme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Admin</dc:creator>
  <cp:lastModifiedBy>Emmanuel Noutary</cp:lastModifiedBy>
  <cp:revision>17</cp:revision>
  <dcterms:created xsi:type="dcterms:W3CDTF">2018-06-05T07:29:57Z</dcterms:created>
  <dcterms:modified xsi:type="dcterms:W3CDTF">2018-06-27T18:50:37Z</dcterms:modified>
</cp:coreProperties>
</file>