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72" r:id="rId4"/>
    <p:sldId id="271" r:id="rId5"/>
    <p:sldId id="273" r:id="rId6"/>
    <p:sldId id="274" r:id="rId7"/>
    <p:sldId id="281" r:id="rId8"/>
    <p:sldId id="282" r:id="rId9"/>
    <p:sldId id="284" r:id="rId10"/>
    <p:sldId id="285" r:id="rId11"/>
    <p:sldId id="286" r:id="rId12"/>
    <p:sldId id="269" r:id="rId13"/>
    <p:sldId id="357" r:id="rId14"/>
    <p:sldId id="348" r:id="rId15"/>
    <p:sldId id="349" r:id="rId16"/>
    <p:sldId id="350" r:id="rId17"/>
    <p:sldId id="338" r:id="rId18"/>
    <p:sldId id="351" r:id="rId19"/>
    <p:sldId id="333" r:id="rId20"/>
    <p:sldId id="306" r:id="rId21"/>
    <p:sldId id="308" r:id="rId22"/>
    <p:sldId id="332" r:id="rId23"/>
    <p:sldId id="347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66"/>
    <a:srgbClr val="954B96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1C90D-8F35-445B-8C77-BD15331FAD26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E3A00-98EE-4A1A-B292-EAA60C97755E}" type="slidenum">
              <a:rPr lang="fr-FR" smtClean="0"/>
              <a:pPr/>
              <a:t>‹Nº›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E0C8-D636-4E60-911E-7D32B61CDE87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74068-2F69-4897-8EB3-BB15254F0B65}" type="slidenum">
              <a:rPr lang="fr-FR" smtClean="0"/>
              <a:pPr/>
              <a:t>‹Nº›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26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2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jpe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9.png"/><Relationship Id="rId4" Type="http://schemas.openxmlformats.org/officeDocument/2006/relationships/image" Target="../media/image28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.jpeg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5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0.png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2428868"/>
            <a:ext cx="5686436" cy="1000132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954B96"/>
                </a:solidFill>
              </a:rPr>
              <a:t>AFAEMME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3429001"/>
            <a:ext cx="6624736" cy="432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1600" b="1" dirty="0">
                <a:solidFill>
                  <a:srgbClr val="4D4D4D"/>
                </a:solidFill>
              </a:rPr>
              <a:t>(</a:t>
            </a:r>
            <a:r>
              <a:rPr lang="en-US" sz="1600" b="1" dirty="0"/>
              <a:t>Association of Organisations of Mediterranean Businesswomen )</a:t>
            </a:r>
            <a:endParaRPr lang="fr-FR" sz="1600" b="1" dirty="0">
              <a:solidFill>
                <a:srgbClr val="4D4D4D"/>
              </a:solidFill>
            </a:endParaRPr>
          </a:p>
        </p:txBody>
      </p:sp>
      <p:pic>
        <p:nvPicPr>
          <p:cNvPr id="4" name="Imagen 18" descr="AFAEMME-IN-300dpi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4149080"/>
            <a:ext cx="1805810" cy="96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COOPERATION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uadroTexto 9"/>
          <p:cNvSpPr txBox="1"/>
          <p:nvPr/>
        </p:nvSpPr>
        <p:spPr>
          <a:xfrm>
            <a:off x="251520" y="1268760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954B96"/>
                </a:solidFill>
              </a:rPr>
              <a:t>WITH </a:t>
            </a:r>
            <a:r>
              <a:rPr lang="en-US" sz="1400" b="1" dirty="0">
                <a:solidFill>
                  <a:srgbClr val="954B96"/>
                </a:solidFill>
                <a:latin typeface="Arial"/>
                <a:cs typeface="Arial"/>
              </a:rPr>
              <a:t>ECONOMIC AND SOCIAL COUNCIL</a:t>
            </a:r>
            <a:endParaRPr lang="es-ES_tradnl" sz="1400" b="1" dirty="0">
              <a:solidFill>
                <a:srgbClr val="954B96"/>
              </a:solidFill>
              <a:latin typeface="Arial"/>
              <a:cs typeface="Arial"/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197182" y="4026780"/>
            <a:ext cx="8413418" cy="2145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	In July 2011 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the United Nations Economic and Social Council (ECOSOC) 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adopted the recommendation of the Committee on Non-Governmental Organizations (NGOs) to grant 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special consultative status to AFAEMME.</a:t>
            </a:r>
            <a:endParaRPr kumimoji="0" lang="es-ES" sz="1400" b="1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/>
            </a:endParaRPr>
          </a:p>
          <a:p>
            <a:pPr marL="342900" marR="0" lvl="0" indent="-34290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400" b="0" i="0" u="none" strike="noStrike" kern="1200" cap="all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/>
            </a:endParaRPr>
          </a:p>
          <a:p>
            <a:pPr marL="342900" marR="0" lvl="0" indent="-34290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 </a:t>
            </a:r>
            <a:r>
              <a:rPr lang="es-ES" sz="1400" cap="all" dirty="0">
                <a:cs typeface="Arial"/>
              </a:rPr>
              <a:t>        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/>
              </a:rPr>
              <a:t>ECOSOC serves as the central forum for discussing international economic and social issues, and for formulating policy recommendations addressed to Member States and the United Nations system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endParaRPr kumimoji="0" lang="es-ES" sz="1400" b="1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s-ES" sz="1400" b="0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ES" sz="1400" b="0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1 Imagen" descr="Foto Official Session ECOSO.jpg"/>
          <p:cNvPicPr/>
          <p:nvPr/>
        </p:nvPicPr>
        <p:blipFill>
          <a:blip r:embed="rId4" cstate="print"/>
          <a:srcRect t="18675"/>
          <a:stretch>
            <a:fillRect/>
          </a:stretch>
        </p:blipFill>
        <p:spPr bwMode="auto">
          <a:xfrm>
            <a:off x="0" y="1771710"/>
            <a:ext cx="5105400" cy="2114490"/>
          </a:xfrm>
          <a:prstGeom prst="rect">
            <a:avLst/>
          </a:prstGeom>
          <a:noFill/>
        </p:spPr>
      </p:pic>
      <p:pic>
        <p:nvPicPr>
          <p:cNvPr id="13" name="5 Imagen" descr="ecosoc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36318" y="1771710"/>
            <a:ext cx="1634380" cy="1885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COOPERATION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uadroTexto 9"/>
          <p:cNvSpPr txBox="1"/>
          <p:nvPr/>
        </p:nvSpPr>
        <p:spPr>
          <a:xfrm>
            <a:off x="251520" y="1268760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954B96"/>
                </a:solidFill>
              </a:rPr>
              <a:t>WITH </a:t>
            </a:r>
            <a:r>
              <a:rPr lang="en-US" sz="1400" b="1" dirty="0">
                <a:solidFill>
                  <a:srgbClr val="954B96"/>
                </a:solidFill>
                <a:latin typeface="Arial"/>
                <a:cs typeface="Arial"/>
              </a:rPr>
              <a:t>EUROPEAN NETWORK OF WOMEN IN DECISION MAKING</a:t>
            </a:r>
            <a:endParaRPr lang="es-ES_tradnl" sz="1400" b="1" dirty="0">
              <a:solidFill>
                <a:srgbClr val="954B96"/>
              </a:solidFill>
              <a:latin typeface="Arial"/>
              <a:cs typeface="Arial"/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"/>
          </p:nvPr>
        </p:nvSpPr>
        <p:spPr>
          <a:xfrm>
            <a:off x="-71470" y="3645024"/>
            <a:ext cx="8964488" cy="21017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00" cap="all" dirty="0">
                <a:cs typeface="Arial"/>
              </a:rPr>
              <a:t>	The European Commission’s Network of Women in Decision-making in Politics and the Economy, launched in June 2008, is an initiative of the former EU Commissioner for Employment, Social Affairs and Equal Opportunities, active in </a:t>
            </a:r>
            <a:r>
              <a:rPr lang="en-US" sz="1500" b="1" cap="all" dirty="0">
                <a:cs typeface="Arial"/>
              </a:rPr>
              <a:t>promoting the advancement of women</a:t>
            </a:r>
            <a:r>
              <a:rPr lang="en-US" sz="1500" cap="all" dirty="0">
                <a:cs typeface="Arial"/>
              </a:rPr>
              <a:t>, especially in decision-making positions.</a:t>
            </a:r>
            <a:endParaRPr lang="es-ES" sz="1500" cap="all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500" b="1" cap="all" dirty="0">
                <a:cs typeface="Arial"/>
              </a:rPr>
              <a:t>	</a:t>
            </a:r>
            <a:endParaRPr lang="es-ES" sz="1500" cap="all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500" b="1" cap="all" dirty="0">
                <a:cs typeface="Arial"/>
              </a:rPr>
              <a:t>	Mª Helena De Felipe Lehtonen, AFAEMME’s President,</a:t>
            </a:r>
            <a:r>
              <a:rPr lang="en-GB" sz="1500" cap="all" dirty="0">
                <a:cs typeface="Arial"/>
              </a:rPr>
              <a:t> is member of the network. </a:t>
            </a:r>
            <a:endParaRPr lang="es-ES" sz="1500" cap="all" dirty="0">
              <a:cs typeface="Arial"/>
            </a:endParaRPr>
          </a:p>
          <a:p>
            <a:pPr>
              <a:buNone/>
            </a:pPr>
            <a:endParaRPr lang="es-ES" sz="1500" cap="all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5" name="4 Imagen" descr="EU Network First Meeting 1"/>
          <p:cNvPicPr/>
          <p:nvPr/>
        </p:nvPicPr>
        <p:blipFill>
          <a:blip r:embed="rId4" cstate="print"/>
          <a:srcRect t="5720" b="7644"/>
          <a:stretch>
            <a:fillRect/>
          </a:stretch>
        </p:blipFill>
        <p:spPr bwMode="auto">
          <a:xfrm>
            <a:off x="0" y="1816224"/>
            <a:ext cx="3505200" cy="16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6 Imagen" descr="C:\Documents and Settings\usuario\Mis documentos\Downloads\DSC0169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816224"/>
            <a:ext cx="3429000" cy="16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>
            <a:spLocks/>
          </p:cNvSpPr>
          <p:nvPr/>
        </p:nvSpPr>
        <p:spPr>
          <a:xfrm>
            <a:off x="1143000" y="381000"/>
            <a:ext cx="7239000" cy="762000"/>
          </a:xfrm>
          <a:prstGeom prst="rect">
            <a:avLst/>
          </a:prstGeom>
        </p:spPr>
        <p:txBody>
          <a:bodyPr lIns="0" rIns="0" bIns="0" anchor="b">
            <a:normAutofit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defTabSz="914400" fontAlgn="auto">
              <a:spcAft>
                <a:spcPts val="0"/>
              </a:spcAft>
              <a:defRPr/>
            </a:pPr>
            <a:r>
              <a:rPr lang="es-ES_tradnl" sz="4800" b="1" dirty="0">
                <a:solidFill>
                  <a:srgbClr val="2A71B3"/>
                </a:solidFill>
                <a:latin typeface="Arial Narrow"/>
                <a:ea typeface="+mj-ea"/>
                <a:cs typeface="Arial Narrow"/>
              </a:rPr>
              <a:t>OBJECTIVES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62000" y="609600"/>
            <a:ext cx="152400" cy="838200"/>
          </a:xfrm>
          <a:prstGeom prst="rect">
            <a:avLst/>
          </a:prstGeom>
          <a:solidFill>
            <a:srgbClr val="2A7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20484" name="CuadroTexto 9"/>
          <p:cNvSpPr txBox="1">
            <a:spLocks noChangeArrowheads="1"/>
          </p:cNvSpPr>
          <p:nvPr/>
        </p:nvSpPr>
        <p:spPr bwMode="auto">
          <a:xfrm>
            <a:off x="1143000" y="1143000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>
                <a:solidFill>
                  <a:srgbClr val="2A71B3"/>
                </a:solidFill>
                <a:latin typeface="Calibri" pitchFamily="34" charset="0"/>
              </a:rPr>
              <a:t>AFAEMME ORGANISATION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800600" y="2057400"/>
            <a:ext cx="4343400" cy="2708275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Aft>
                <a:spcPts val="4200"/>
              </a:spcAft>
            </a:pPr>
            <a:r>
              <a:rPr lang="es-ES_tradnl" sz="1600">
                <a:solidFill>
                  <a:srgbClr val="7F7F7F"/>
                </a:solidFill>
                <a:latin typeface="Calibri" pitchFamily="34" charset="0"/>
              </a:rPr>
              <a:t>.</a:t>
            </a:r>
            <a:endParaRPr lang="es-ES_tradnl" sz="170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0" y="5181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pic>
        <p:nvPicPr>
          <p:cNvPr id="20487" name="Imagen 10" descr="GRAFICOObjetivo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1600200"/>
            <a:ext cx="5062537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Marcador de número de diapositiva 18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74129D-F9F7-44BC-9D02-09FB9AD898FD}" type="slidenum">
              <a:rPr lang="es-ES_tradnl"/>
              <a:pPr/>
              <a:t>12</a:t>
            </a:fld>
            <a:endParaRPr lang="es-ES_tradnl"/>
          </a:p>
        </p:txBody>
      </p:sp>
      <p:sp>
        <p:nvSpPr>
          <p:cNvPr id="21" name="Pentágono 20"/>
          <p:cNvSpPr>
            <a:spLocks noChangeArrowheads="1"/>
          </p:cNvSpPr>
          <p:nvPr/>
        </p:nvSpPr>
        <p:spPr bwMode="auto">
          <a:xfrm>
            <a:off x="381000" y="1905000"/>
            <a:ext cx="2895600" cy="2119313"/>
          </a:xfrm>
          <a:prstGeom prst="homePlate">
            <a:avLst>
              <a:gd name="adj" fmla="val 49996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81000" y="2854325"/>
            <a:ext cx="22098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cs typeface="Arial" pitchFamily="34" charset="0"/>
              </a:rPr>
              <a:t>IMPROVE</a:t>
            </a:r>
            <a:br>
              <a:rPr lang="en-US" b="1">
                <a:solidFill>
                  <a:srgbClr val="FFFFFF"/>
                </a:solidFill>
                <a:cs typeface="Arial" pitchFamily="34" charset="0"/>
              </a:rPr>
            </a:br>
            <a:r>
              <a:rPr lang="en-US" sz="1200" b="1">
                <a:solidFill>
                  <a:srgbClr val="FFFFFF"/>
                </a:solidFill>
                <a:cs typeface="Arial" pitchFamily="34" charset="0"/>
              </a:rPr>
              <a:t>THE SOCIOECONOMIC CONDITIONS </a:t>
            </a:r>
            <a:r>
              <a:rPr lang="en-US" sz="1200">
                <a:solidFill>
                  <a:srgbClr val="FFFFFF"/>
                </a:solidFill>
                <a:cs typeface="Arial" pitchFamily="34" charset="0"/>
              </a:rPr>
              <a:t>OF WOMEN BY ELIMINATING </a:t>
            </a:r>
            <a:r>
              <a:rPr lang="en-US" sz="1200" b="1">
                <a:solidFill>
                  <a:srgbClr val="FFFFFF"/>
                </a:solidFill>
                <a:cs typeface="Arial" pitchFamily="34" charset="0"/>
              </a:rPr>
              <a:t>GENDER DISCRIMINATION</a:t>
            </a:r>
          </a:p>
          <a:p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81000" y="1868488"/>
            <a:ext cx="23622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PROMOTE</a:t>
            </a:r>
          </a:p>
          <a:p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THE PRINCIPLE OF </a:t>
            </a:r>
            <a:r>
              <a:rPr lang="en-US" sz="1200" b="1" dirty="0">
                <a:solidFill>
                  <a:schemeClr val="bg1"/>
                </a:solidFill>
                <a:cs typeface="Arial" pitchFamily="34" charset="0"/>
              </a:rPr>
              <a:t>EQUAL OPPORTUNITIES IN THE LABOR MARKET</a:t>
            </a:r>
          </a:p>
          <a:p>
            <a:pPr algn="r"/>
            <a:endParaRPr lang="es-ES_tradnl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Pentágono 19"/>
          <p:cNvSpPr>
            <a:spLocks noChangeArrowheads="1"/>
          </p:cNvSpPr>
          <p:nvPr/>
        </p:nvSpPr>
        <p:spPr bwMode="auto">
          <a:xfrm rot="10800000">
            <a:off x="5975350" y="4143375"/>
            <a:ext cx="2895600" cy="1952625"/>
          </a:xfrm>
          <a:prstGeom prst="homePlate">
            <a:avLst>
              <a:gd name="adj" fmla="val 49994"/>
            </a:avLst>
          </a:prstGeom>
          <a:solidFill>
            <a:srgbClr val="31859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629400" y="4357688"/>
            <a:ext cx="22098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CONTRIBUTE</a:t>
            </a: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sz="120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TO THE ACCESS OF WOMEN TO DECISION-MAKING POSITIONS IN THE ECONOMY BY </a:t>
            </a: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ENHANCING THEIR BUSINESS AND MANAGEMENT ABILITIES</a:t>
            </a:r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Pentágono 21"/>
          <p:cNvSpPr>
            <a:spLocks noChangeArrowheads="1"/>
          </p:cNvSpPr>
          <p:nvPr/>
        </p:nvSpPr>
        <p:spPr bwMode="auto">
          <a:xfrm rot="10800000">
            <a:off x="5943600" y="1843088"/>
            <a:ext cx="2895600" cy="2119312"/>
          </a:xfrm>
          <a:prstGeom prst="homePlate">
            <a:avLst>
              <a:gd name="adj" fmla="val 49996"/>
            </a:avLst>
          </a:prstGeom>
          <a:solidFill>
            <a:srgbClr val="17375E">
              <a:alpha val="65881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6705600" y="2085975"/>
            <a:ext cx="22098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SUPPORT</a:t>
            </a: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sz="120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THE DEVELOPMENT OF RELATIONS AMONG WOMEN ENTREPRENEURS OF THE REGION BY </a:t>
            </a: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PROMOTING BUSINESS AND TRAINING OPPORTUNITIES</a:t>
            </a:r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3" name="Pentágono 22"/>
          <p:cNvSpPr>
            <a:spLocks noChangeArrowheads="1"/>
          </p:cNvSpPr>
          <p:nvPr/>
        </p:nvSpPr>
        <p:spPr bwMode="auto">
          <a:xfrm>
            <a:off x="381000" y="4219575"/>
            <a:ext cx="2895600" cy="1952625"/>
          </a:xfrm>
          <a:prstGeom prst="homePlate">
            <a:avLst>
              <a:gd name="adj" fmla="val 49994"/>
            </a:avLst>
          </a:prstGeom>
          <a:solidFill>
            <a:srgbClr val="31859C">
              <a:alpha val="6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1000" y="4343400"/>
            <a:ext cx="24384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EXERCISE</a:t>
            </a: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sz="1200" b="1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INFLUENCE ON THE PUBLIC OPINION</a:t>
            </a: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 THROUGH EVENTS, CAMPAIGNS AND LOBBYING TO AUTHORITIES IN ORDER TO STRENGTHEN THE LEGAL, SOCIAL AND ECONOMIC CONDITIONS OF WOMEN </a:t>
            </a:r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9" name="Imagen 1" descr="PortadaAfaemme.jpg"/>
          <p:cNvPicPr>
            <a:picLocks noChangeAspect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16"/>
          <p:cNvSpPr/>
          <p:nvPr/>
        </p:nvSpPr>
        <p:spPr>
          <a:xfrm>
            <a:off x="683568" y="3501008"/>
            <a:ext cx="67687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  <a:latin typeface="Calibri" pitchFamily="34" charset="0"/>
              </a:rPr>
              <a:t>MEDITERRANEAN</a:t>
            </a:r>
            <a:br>
              <a:rPr lang="en-GB" sz="48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sz="4800" b="1" dirty="0">
                <a:solidFill>
                  <a:schemeClr val="bg1"/>
                </a:solidFill>
                <a:latin typeface="Calibri" pitchFamily="34" charset="0"/>
              </a:rPr>
              <a:t>PROJECTS</a:t>
            </a:r>
          </a:p>
        </p:txBody>
      </p:sp>
      <p:pic>
        <p:nvPicPr>
          <p:cNvPr id="7" name="Imagen 8"/>
          <p:cNvPicPr>
            <a:picLocks noChangeAspect="1"/>
          </p:cNvPicPr>
          <p:nvPr/>
        </p:nvPicPr>
        <p:blipFill>
          <a:blip r:embed="rId3" cstate="print"/>
          <a:srcRect l="2190" t="14365" b="25922"/>
          <a:stretch>
            <a:fillRect/>
          </a:stretch>
        </p:blipFill>
        <p:spPr bwMode="auto">
          <a:xfrm>
            <a:off x="2987824" y="1"/>
            <a:ext cx="6156175" cy="250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8"/>
          <p:cNvPicPr>
            <a:picLocks noChangeAspect="1"/>
          </p:cNvPicPr>
          <p:nvPr/>
        </p:nvPicPr>
        <p:blipFill>
          <a:blip r:embed="rId4" cstate="print">
            <a:alphaModFix/>
          </a:blip>
          <a:srcRect l="25368" t="17778" r="21930"/>
          <a:stretch>
            <a:fillRect/>
          </a:stretch>
        </p:blipFill>
        <p:spPr>
          <a:xfrm>
            <a:off x="0" y="0"/>
            <a:ext cx="4047938" cy="2492896"/>
          </a:xfrm>
          <a:prstGeom prst="rect">
            <a:avLst/>
          </a:prstGeom>
        </p:spPr>
      </p:pic>
      <p:pic>
        <p:nvPicPr>
          <p:cNvPr id="8" name="Imagen 18" descr="AFAEMME-IN-300dpi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5157192"/>
            <a:ext cx="1805810" cy="96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8"/>
          <p:cNvPicPr>
            <a:picLocks noChangeAspect="1"/>
          </p:cNvPicPr>
          <p:nvPr/>
        </p:nvPicPr>
        <p:blipFill>
          <a:blip r:embed="rId3" cstate="print">
            <a:alphaModFix/>
          </a:blip>
          <a:srcRect l="25368" t="17778" r="21930"/>
          <a:stretch>
            <a:fillRect/>
          </a:stretch>
        </p:blipFill>
        <p:spPr>
          <a:xfrm>
            <a:off x="0" y="0"/>
            <a:ext cx="9156224" cy="5638800"/>
          </a:xfrm>
          <a:prstGeom prst="rect">
            <a:avLst/>
          </a:prstGeom>
        </p:spPr>
      </p:pic>
      <p:sp>
        <p:nvSpPr>
          <p:cNvPr id="12" name="Rectángulo 4"/>
          <p:cNvSpPr/>
          <p:nvPr/>
        </p:nvSpPr>
        <p:spPr>
          <a:xfrm>
            <a:off x="-12224" y="4499689"/>
            <a:ext cx="9156224" cy="2358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3" name="Imagen 3" descr="YWAJ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4499689"/>
            <a:ext cx="5823782" cy="1596311"/>
          </a:xfrm>
          <a:prstGeom prst="rect">
            <a:avLst/>
          </a:prstGeom>
        </p:spPr>
      </p:pic>
      <p:pic>
        <p:nvPicPr>
          <p:cNvPr id="14" name="13 Imagen" descr="logoUP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9200" y="6009093"/>
            <a:ext cx="2339752" cy="603807"/>
          </a:xfrm>
          <a:prstGeom prst="rect">
            <a:avLst/>
          </a:prstGeom>
        </p:spPr>
      </p:pic>
      <p:pic>
        <p:nvPicPr>
          <p:cNvPr id="15" name="14 Imagen" descr="LOGO NORUE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14800" y="5943600"/>
            <a:ext cx="1337122" cy="696507"/>
          </a:xfrm>
          <a:prstGeom prst="rect">
            <a:avLst/>
          </a:prstGeom>
        </p:spPr>
      </p:pic>
      <p:pic>
        <p:nvPicPr>
          <p:cNvPr id="16" name="8 Imagen" descr="Logo_Gouvernement_Monaco (1).jpg"/>
          <p:cNvPicPr>
            <a:picLocks noChangeAspect="1"/>
          </p:cNvPicPr>
          <p:nvPr/>
        </p:nvPicPr>
        <p:blipFill>
          <a:blip r:embed="rId7" cstate="print"/>
          <a:srcRect l="59998" t="34303" r="8578" b="46075"/>
          <a:stretch>
            <a:fillRect/>
          </a:stretch>
        </p:blipFill>
        <p:spPr>
          <a:xfrm>
            <a:off x="5867400" y="6019800"/>
            <a:ext cx="2117035" cy="48114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THE PROJECT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ángulo 9"/>
          <p:cNvSpPr/>
          <p:nvPr/>
        </p:nvSpPr>
        <p:spPr>
          <a:xfrm>
            <a:off x="395536" y="1484784"/>
            <a:ext cx="6005264" cy="3581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buNone/>
            </a:pPr>
            <a:r>
              <a:rPr lang="es-ES_tradnl" sz="1500" b="1" cap="all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“</a:t>
            </a:r>
            <a:r>
              <a:rPr lang="es-ES_tradnl" sz="1500" b="1" cap="all" dirty="0">
                <a:cs typeface="Arial"/>
              </a:rPr>
              <a:t>Young Women as Job Creators” </a:t>
            </a:r>
            <a:r>
              <a:rPr lang="es-ES_tradnl" sz="1500" cap="all" dirty="0">
                <a:cs typeface="Arial"/>
              </a:rPr>
              <a:t>promoted self-</a:t>
            </a:r>
            <a:r>
              <a:rPr lang="es-ES_tradnl" sz="1500" cap="all" dirty="0" err="1">
                <a:cs typeface="Arial"/>
              </a:rPr>
              <a:t>employment</a:t>
            </a:r>
            <a:endParaRPr lang="es-ES_tradnl" sz="1500" cap="all" dirty="0">
              <a:cs typeface="Arial"/>
            </a:endParaRPr>
          </a:p>
          <a:p>
            <a:pPr>
              <a:buNone/>
            </a:pPr>
            <a:r>
              <a:rPr lang="es-ES_tradnl" sz="1500" cap="all" dirty="0">
                <a:cs typeface="Arial"/>
              </a:rPr>
              <a:t> </a:t>
            </a:r>
            <a:r>
              <a:rPr lang="es-ES_tradnl" sz="1500" cap="all" dirty="0" err="1">
                <a:cs typeface="Arial"/>
              </a:rPr>
              <a:t>and</a:t>
            </a:r>
            <a:r>
              <a:rPr lang="es-ES_tradnl" sz="1500" cap="all" dirty="0">
                <a:cs typeface="Arial"/>
              </a:rPr>
              <a:t> </a:t>
            </a:r>
            <a:r>
              <a:rPr lang="es-ES_tradnl" sz="1500" cap="all" dirty="0" err="1">
                <a:cs typeface="Arial"/>
              </a:rPr>
              <a:t>entrepreneurship</a:t>
            </a:r>
            <a:r>
              <a:rPr lang="es-ES_tradnl" sz="1500" cap="all" dirty="0">
                <a:cs typeface="Arial"/>
              </a:rPr>
              <a:t> among </a:t>
            </a:r>
            <a:r>
              <a:rPr lang="es-ES_tradnl" sz="1500" cap="all" dirty="0" err="1">
                <a:cs typeface="Arial"/>
              </a:rPr>
              <a:t>young</a:t>
            </a:r>
            <a:r>
              <a:rPr lang="es-ES_tradnl" sz="1500" cap="all" dirty="0">
                <a:cs typeface="Arial"/>
              </a:rPr>
              <a:t> </a:t>
            </a:r>
            <a:r>
              <a:rPr lang="es-ES_tradnl" sz="1500" cap="all" dirty="0" err="1">
                <a:cs typeface="Arial"/>
              </a:rPr>
              <a:t>women</a:t>
            </a:r>
            <a:r>
              <a:rPr lang="es-ES_tradnl" sz="1500" cap="all" dirty="0">
                <a:cs typeface="Arial"/>
              </a:rPr>
              <a:t> </a:t>
            </a:r>
            <a:r>
              <a:rPr lang="es-ES_tradnl" sz="1500" cap="all" dirty="0" err="1">
                <a:cs typeface="Arial"/>
              </a:rPr>
              <a:t>university</a:t>
            </a:r>
            <a:r>
              <a:rPr lang="es-ES_tradnl" sz="1500" cap="all" dirty="0">
                <a:cs typeface="Arial"/>
              </a:rPr>
              <a:t> </a:t>
            </a:r>
            <a:r>
              <a:rPr lang="es-ES_tradnl" sz="1500" cap="all" dirty="0" err="1">
                <a:cs typeface="Arial"/>
              </a:rPr>
              <a:t>students</a:t>
            </a:r>
            <a:r>
              <a:rPr lang="es-ES_tradnl" sz="1500" cap="all" dirty="0">
                <a:cs typeface="Arial"/>
              </a:rPr>
              <a:t> </a:t>
            </a:r>
          </a:p>
          <a:p>
            <a:pPr>
              <a:buNone/>
            </a:pPr>
            <a:r>
              <a:rPr lang="es-ES_tradnl" sz="1500" cap="all" dirty="0" err="1">
                <a:cs typeface="Arial"/>
              </a:rPr>
              <a:t>who</a:t>
            </a:r>
            <a:r>
              <a:rPr lang="es-ES_tradnl" sz="1500" cap="all" dirty="0">
                <a:cs typeface="Arial"/>
              </a:rPr>
              <a:t> were about to graduate and who had an interest in </a:t>
            </a:r>
            <a:r>
              <a:rPr lang="es-ES_tradnl" sz="1500" cap="all" dirty="0" err="1">
                <a:cs typeface="Arial"/>
              </a:rPr>
              <a:t>starting</a:t>
            </a:r>
            <a:r>
              <a:rPr lang="es-ES_tradnl" sz="1500" cap="all" dirty="0">
                <a:cs typeface="Arial"/>
              </a:rPr>
              <a:t> </a:t>
            </a:r>
          </a:p>
          <a:p>
            <a:pPr>
              <a:buNone/>
            </a:pPr>
            <a:r>
              <a:rPr lang="es-ES_tradnl" sz="1500" cap="all" dirty="0" err="1">
                <a:cs typeface="Arial"/>
              </a:rPr>
              <a:t>their</a:t>
            </a:r>
            <a:r>
              <a:rPr lang="es-ES_tradnl" sz="1500" cap="all" dirty="0">
                <a:cs typeface="Arial"/>
              </a:rPr>
              <a:t> own </a:t>
            </a:r>
            <a:r>
              <a:rPr lang="es-ES_tradnl" sz="1500" cap="all" dirty="0" err="1">
                <a:cs typeface="Arial"/>
              </a:rPr>
              <a:t>business</a:t>
            </a:r>
            <a:r>
              <a:rPr lang="es-ES_tradnl" sz="1500" cap="all" dirty="0">
                <a:cs typeface="Arial"/>
              </a:rPr>
              <a:t> in</a:t>
            </a:r>
          </a:p>
          <a:p>
            <a:pPr>
              <a:buNone/>
            </a:pPr>
            <a:endParaRPr lang="es-ES_tradnl" sz="1500" cap="all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s-ES_tradnl" sz="1500" b="1" cap="all" dirty="0">
                <a:cs typeface="Arial"/>
              </a:rPr>
              <a:t> </a:t>
            </a:r>
            <a:r>
              <a:rPr lang="es-ES_tradnl" sz="1500" b="1" cap="all" dirty="0" err="1">
                <a:cs typeface="Arial"/>
              </a:rPr>
              <a:t>albania</a:t>
            </a:r>
            <a:endParaRPr lang="es-ES_tradnl" sz="1500" b="1" cap="all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s-ES_tradnl" sz="1500" b="1" cap="all" dirty="0">
                <a:cs typeface="Arial"/>
              </a:rPr>
              <a:t> </a:t>
            </a:r>
            <a:r>
              <a:rPr lang="es-ES_tradnl" sz="1500" b="1" cap="all" dirty="0" err="1">
                <a:cs typeface="Arial"/>
              </a:rPr>
              <a:t>Egypt</a:t>
            </a:r>
            <a:endParaRPr lang="es-ES_tradnl" sz="1500" b="1" cap="all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s-ES_tradnl" sz="1500" b="1" cap="all" dirty="0">
                <a:cs typeface="Arial"/>
              </a:rPr>
              <a:t> Jordan </a:t>
            </a:r>
          </a:p>
          <a:p>
            <a:pPr>
              <a:buFont typeface="Arial"/>
              <a:buChar char="•"/>
            </a:pPr>
            <a:r>
              <a:rPr lang="es-ES_tradnl" sz="1500" b="1" cap="all" dirty="0">
                <a:cs typeface="Arial"/>
              </a:rPr>
              <a:t> Morocco</a:t>
            </a:r>
          </a:p>
          <a:p>
            <a:pPr>
              <a:buFont typeface="Arial"/>
              <a:buChar char="•"/>
            </a:pPr>
            <a:r>
              <a:rPr lang="es-ES_tradnl" sz="1500" b="1" cap="all" dirty="0">
                <a:cs typeface="Arial"/>
              </a:rPr>
              <a:t> </a:t>
            </a:r>
            <a:r>
              <a:rPr lang="es-ES_tradnl" sz="1500" b="1" cap="all" dirty="0" err="1">
                <a:cs typeface="Arial"/>
              </a:rPr>
              <a:t>Palestine</a:t>
            </a:r>
            <a:endParaRPr lang="es-ES_tradnl" sz="1500" b="1" cap="all" dirty="0">
              <a:cs typeface="Arial"/>
            </a:endParaRPr>
          </a:p>
          <a:p>
            <a:pPr>
              <a:buFont typeface="Arial"/>
              <a:buChar char="•"/>
            </a:pPr>
            <a:r>
              <a:rPr lang="es-ES_tradnl" sz="1500" b="1" cap="all" dirty="0">
                <a:cs typeface="Arial"/>
              </a:rPr>
              <a:t> </a:t>
            </a:r>
            <a:r>
              <a:rPr lang="es-ES_tradnl" sz="1500" b="1" cap="all" dirty="0" err="1">
                <a:cs typeface="Arial"/>
              </a:rPr>
              <a:t>Spain</a:t>
            </a:r>
            <a:r>
              <a:rPr lang="es-ES_tradnl" sz="1500" b="1" cap="all" dirty="0">
                <a:cs typeface="Arial"/>
              </a:rPr>
              <a:t>.</a:t>
            </a:r>
            <a:br>
              <a:rPr lang="es-ES_tradnl" sz="1500" b="1" cap="all" dirty="0">
                <a:cs typeface="Arial"/>
              </a:rPr>
            </a:br>
            <a:endParaRPr lang="es-ES_tradnl" sz="1500" b="1" cap="all" dirty="0">
              <a:cs typeface="Arial"/>
            </a:endParaRPr>
          </a:p>
          <a:p>
            <a:pPr>
              <a:buNone/>
            </a:pPr>
            <a:r>
              <a:rPr lang="es-ES_tradnl" sz="1500" cap="all" dirty="0">
                <a:cs typeface="Arial"/>
              </a:rPr>
              <a:t>By facilitating the transition of these young, talente</a:t>
            </a:r>
          </a:p>
          <a:p>
            <a:pPr>
              <a:buNone/>
            </a:pPr>
            <a:r>
              <a:rPr lang="es-ES_tradnl" sz="1500" cap="all" dirty="0">
                <a:cs typeface="Arial"/>
              </a:rPr>
              <a:t>women from education to work, the project advocates a </a:t>
            </a:r>
            <a:br>
              <a:rPr lang="es-ES_tradnl" sz="1500" cap="all" dirty="0">
                <a:cs typeface="Arial"/>
              </a:rPr>
            </a:br>
            <a:r>
              <a:rPr lang="es-ES_tradnl" sz="1500" cap="all" dirty="0" err="1">
                <a:cs typeface="Arial"/>
              </a:rPr>
              <a:t>stronger</a:t>
            </a:r>
            <a:r>
              <a:rPr lang="es-ES_tradnl" sz="1500" cap="all" dirty="0">
                <a:cs typeface="Arial"/>
              </a:rPr>
              <a:t> role of women in the social and </a:t>
            </a:r>
            <a:r>
              <a:rPr lang="es-ES_tradnl" sz="1500" cap="all" dirty="0" err="1">
                <a:cs typeface="Arial"/>
              </a:rPr>
              <a:t>economic</a:t>
            </a:r>
            <a:r>
              <a:rPr lang="es-ES_tradnl" sz="1500" cap="all" dirty="0">
                <a:cs typeface="Arial"/>
              </a:rPr>
              <a:t> </a:t>
            </a:r>
            <a:br>
              <a:rPr lang="es-ES_tradnl" sz="1500" cap="all" dirty="0">
                <a:cs typeface="Arial"/>
              </a:rPr>
            </a:br>
            <a:r>
              <a:rPr lang="es-ES_tradnl" sz="1500" cap="all" dirty="0" err="1">
                <a:cs typeface="Arial"/>
              </a:rPr>
              <a:t>development</a:t>
            </a:r>
            <a:r>
              <a:rPr lang="es-ES_tradnl" sz="1500" cap="all" dirty="0">
                <a:cs typeface="Arial"/>
              </a:rPr>
              <a:t> of the region, additionally </a:t>
            </a:r>
            <a:r>
              <a:rPr lang="es-ES_tradnl" sz="1500" cap="all" dirty="0" err="1">
                <a:cs typeface="Arial"/>
              </a:rPr>
              <a:t>contributing</a:t>
            </a:r>
            <a:r>
              <a:rPr lang="es-ES_tradnl" sz="1500" cap="all" dirty="0">
                <a:cs typeface="Arial"/>
              </a:rPr>
              <a:t> </a:t>
            </a:r>
            <a:r>
              <a:rPr lang="es-ES_tradnl" sz="1500" cap="all" dirty="0" err="1">
                <a:cs typeface="Arial"/>
              </a:rPr>
              <a:t>towards</a:t>
            </a:r>
            <a:r>
              <a:rPr lang="es-ES_tradnl" sz="1500" cap="all" dirty="0">
                <a:cs typeface="Arial"/>
              </a:rPr>
              <a:t> </a:t>
            </a:r>
          </a:p>
          <a:p>
            <a:pPr>
              <a:buNone/>
            </a:pPr>
            <a:r>
              <a:rPr lang="es-ES_tradnl" sz="1500" cap="all" dirty="0" err="1">
                <a:cs typeface="Arial"/>
              </a:rPr>
              <a:t>gender</a:t>
            </a:r>
            <a:r>
              <a:rPr lang="es-ES_tradnl" sz="1500" cap="all" dirty="0">
                <a:cs typeface="Arial"/>
              </a:rPr>
              <a:t> equality in the Mediterranean</a:t>
            </a:r>
            <a:endParaRPr lang="es-ES_tradnl" sz="1500" b="1" cap="all" dirty="0"/>
          </a:p>
        </p:txBody>
      </p:sp>
      <p:pic>
        <p:nvPicPr>
          <p:cNvPr id="27" name="Imagen 12" descr="YWAJ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6356722"/>
            <a:ext cx="1828800" cy="501278"/>
          </a:xfrm>
          <a:prstGeom prst="rect">
            <a:avLst/>
          </a:prstGeom>
        </p:spPr>
      </p:pic>
      <p:pic>
        <p:nvPicPr>
          <p:cNvPr id="28" name="5 Imagen" descr="logoUP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5949280"/>
            <a:ext cx="1219200" cy="314632"/>
          </a:xfrm>
          <a:prstGeom prst="rect">
            <a:avLst/>
          </a:prstGeom>
        </p:spPr>
      </p:pic>
      <p:pic>
        <p:nvPicPr>
          <p:cNvPr id="29" name="6 Imagen" descr="LOGO NORUE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5877272"/>
            <a:ext cx="696748" cy="362936"/>
          </a:xfrm>
          <a:prstGeom prst="rect">
            <a:avLst/>
          </a:prstGeom>
        </p:spPr>
      </p:pic>
      <p:pic>
        <p:nvPicPr>
          <p:cNvPr id="30" name="8 Imagen" descr="Logo_Gouvernement_Monaco (1).jpg"/>
          <p:cNvPicPr>
            <a:picLocks noChangeAspect="1"/>
          </p:cNvPicPr>
          <p:nvPr/>
        </p:nvPicPr>
        <p:blipFill>
          <a:blip r:embed="rId7" cstate="print"/>
          <a:srcRect l="59998" t="34303" r="8578" b="46075"/>
          <a:stretch>
            <a:fillRect/>
          </a:stretch>
        </p:blipFill>
        <p:spPr>
          <a:xfrm>
            <a:off x="5220072" y="5877272"/>
            <a:ext cx="1103145" cy="250715"/>
          </a:xfrm>
          <a:prstGeom prst="rect">
            <a:avLst/>
          </a:prstGeom>
        </p:spPr>
      </p:pic>
      <p:pic>
        <p:nvPicPr>
          <p:cNvPr id="31" name="Imagen 10"/>
          <p:cNvPicPr>
            <a:picLocks noChangeAspect="1"/>
          </p:cNvPicPr>
          <p:nvPr/>
        </p:nvPicPr>
        <p:blipFill>
          <a:blip r:embed="rId8" cstate="print"/>
          <a:srcRect l="59901" r="32020"/>
          <a:stretch>
            <a:fillRect/>
          </a:stretch>
        </p:blipFill>
        <p:spPr>
          <a:xfrm>
            <a:off x="7740352" y="0"/>
            <a:ext cx="1403648" cy="566124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THE PROJECT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12" descr="YWAJ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6356722"/>
            <a:ext cx="1828800" cy="501278"/>
          </a:xfrm>
          <a:prstGeom prst="rect">
            <a:avLst/>
          </a:prstGeom>
        </p:spPr>
      </p:pic>
      <p:pic>
        <p:nvPicPr>
          <p:cNvPr id="28" name="5 Imagen" descr="logoUP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5949280"/>
            <a:ext cx="1219200" cy="314632"/>
          </a:xfrm>
          <a:prstGeom prst="rect">
            <a:avLst/>
          </a:prstGeom>
        </p:spPr>
      </p:pic>
      <p:pic>
        <p:nvPicPr>
          <p:cNvPr id="29" name="6 Imagen" descr="LOGO NORUE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5877272"/>
            <a:ext cx="696748" cy="362936"/>
          </a:xfrm>
          <a:prstGeom prst="rect">
            <a:avLst/>
          </a:prstGeom>
        </p:spPr>
      </p:pic>
      <p:pic>
        <p:nvPicPr>
          <p:cNvPr id="30" name="8 Imagen" descr="Logo_Gouvernement_Monaco (1).jpg"/>
          <p:cNvPicPr>
            <a:picLocks noChangeAspect="1"/>
          </p:cNvPicPr>
          <p:nvPr/>
        </p:nvPicPr>
        <p:blipFill>
          <a:blip r:embed="rId7" cstate="print"/>
          <a:srcRect l="59998" t="34303" r="8578" b="46075"/>
          <a:stretch>
            <a:fillRect/>
          </a:stretch>
        </p:blipFill>
        <p:spPr>
          <a:xfrm>
            <a:off x="5220072" y="5877272"/>
            <a:ext cx="1103145" cy="250715"/>
          </a:xfrm>
          <a:prstGeom prst="rect">
            <a:avLst/>
          </a:prstGeom>
        </p:spPr>
      </p:pic>
      <p:sp>
        <p:nvSpPr>
          <p:cNvPr id="11" name="Rectángulo 9"/>
          <p:cNvSpPr/>
          <p:nvPr/>
        </p:nvSpPr>
        <p:spPr>
          <a:xfrm>
            <a:off x="539552" y="1981200"/>
            <a:ext cx="70804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00" cap="all" dirty="0"/>
              <a:t>The major objectives which should be targeted through the Euro-Mediterranean cooperation were further detailed during </a:t>
            </a:r>
            <a:r>
              <a:rPr lang="es-ES_tradnl" sz="1500" b="1" cap="all" dirty="0"/>
              <a:t>the Global Entrepreneurship Summit held in 2011 </a:t>
            </a:r>
            <a:r>
              <a:rPr lang="es-ES_tradnl" sz="1500" b="1" cap="all" dirty="0" err="1"/>
              <a:t>instanbul</a:t>
            </a:r>
            <a:r>
              <a:rPr lang="es-ES_tradnl" sz="1500" cap="all" dirty="0"/>
              <a:t>.</a:t>
            </a:r>
            <a:br>
              <a:rPr lang="es-ES_tradnl" sz="1500" cap="all" dirty="0"/>
            </a:br>
            <a:endParaRPr lang="es-ES_tradnl" sz="1500" cap="all" dirty="0"/>
          </a:p>
          <a:p>
            <a:r>
              <a:rPr lang="es-ES_tradnl" sz="1500" cap="all" dirty="0"/>
              <a:t>The report on Promotion of entrepreneurship, innovation and creativity in </a:t>
            </a:r>
            <a:r>
              <a:rPr lang="es-ES_tradnl" sz="1500" cap="all" dirty="0" err="1"/>
              <a:t>the</a:t>
            </a:r>
            <a:r>
              <a:rPr lang="es-ES_tradnl" sz="1500" cap="all" dirty="0"/>
              <a:t> Euro </a:t>
            </a:r>
            <a:r>
              <a:rPr lang="es-ES_tradnl" sz="1500" cap="all" dirty="0" err="1"/>
              <a:t>Mediterranean</a:t>
            </a:r>
            <a:r>
              <a:rPr lang="es-ES_tradnl" sz="1500" cap="all" dirty="0"/>
              <a:t> </a:t>
            </a:r>
            <a:r>
              <a:rPr lang="es-ES_tradnl" sz="1500" cap="all" dirty="0" err="1"/>
              <a:t>which</a:t>
            </a:r>
            <a:r>
              <a:rPr lang="es-ES_tradnl" sz="1500" cap="all" dirty="0"/>
              <a:t> </a:t>
            </a:r>
            <a:r>
              <a:rPr lang="es-ES_tradnl" sz="1500" cap="all" dirty="0" err="1"/>
              <a:t>was</a:t>
            </a:r>
            <a:r>
              <a:rPr lang="es-ES_tradnl" sz="1500" cap="all" dirty="0"/>
              <a:t> passed during the Summit, highlights the need to enhance the business sector development </a:t>
            </a:r>
            <a:r>
              <a:rPr lang="es-ES_tradnl" sz="1500" cap="all" dirty="0" err="1"/>
              <a:t>due</a:t>
            </a:r>
            <a:r>
              <a:rPr lang="es-ES_tradnl" sz="1500" cap="all" dirty="0"/>
              <a:t> </a:t>
            </a:r>
            <a:r>
              <a:rPr lang="es-ES_tradnl" sz="1500" cap="all" dirty="0" err="1"/>
              <a:t>to</a:t>
            </a:r>
            <a:r>
              <a:rPr lang="es-ES_tradnl" sz="1500" cap="all" dirty="0"/>
              <a:t>: </a:t>
            </a:r>
            <a:br>
              <a:rPr lang="es-ES_tradnl" sz="1500" cap="all" dirty="0"/>
            </a:br>
            <a:endParaRPr lang="es-ES_tradnl" sz="1500" cap="all" dirty="0"/>
          </a:p>
          <a:p>
            <a:r>
              <a:rPr lang="es-ES_tradnl" sz="1500" b="1" cap="all" dirty="0" err="1"/>
              <a:t>the</a:t>
            </a:r>
            <a:r>
              <a:rPr lang="es-ES_tradnl" sz="1500" b="1" cap="all" dirty="0"/>
              <a:t> existing deficit of entrepreneurs in the region and the important role enterprises and entrepreneurs</a:t>
            </a:r>
          </a:p>
          <a:p>
            <a:r>
              <a:rPr lang="es-ES_tradnl" sz="1500" b="1" cap="all" dirty="0"/>
              <a:t>play as agents for growth and wealth and as job creators.</a:t>
            </a:r>
          </a:p>
        </p:txBody>
      </p:sp>
      <p:pic>
        <p:nvPicPr>
          <p:cNvPr id="12" name="Imagen 10"/>
          <p:cNvPicPr>
            <a:picLocks noChangeAspect="1"/>
          </p:cNvPicPr>
          <p:nvPr/>
        </p:nvPicPr>
        <p:blipFill>
          <a:blip r:embed="rId8" cstate="print"/>
          <a:srcRect l="59901" r="32020"/>
          <a:stretch>
            <a:fillRect/>
          </a:stretch>
        </p:blipFill>
        <p:spPr>
          <a:xfrm>
            <a:off x="7740352" y="0"/>
            <a:ext cx="1403648" cy="56612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 Imagen" descr="11072178_363592047170622_8376735835866322412_n.jpg"/>
          <p:cNvPicPr>
            <a:picLocks noChangeAspect="1"/>
          </p:cNvPicPr>
          <p:nvPr/>
        </p:nvPicPr>
        <p:blipFill>
          <a:blip r:embed="rId2" cstate="print"/>
          <a:srcRect b="18625"/>
          <a:stretch>
            <a:fillRect/>
          </a:stretch>
        </p:blipFill>
        <p:spPr>
          <a:xfrm>
            <a:off x="0" y="0"/>
            <a:ext cx="2621922" cy="1600200"/>
          </a:xfrm>
          <a:prstGeom prst="rect">
            <a:avLst/>
          </a:prstGeom>
        </p:spPr>
      </p:pic>
      <p:pic>
        <p:nvPicPr>
          <p:cNvPr id="4" name="13 Imagen" descr="11130300_363704193826074_1866836085429027463_n.jpg"/>
          <p:cNvPicPr>
            <a:picLocks noChangeAspect="1"/>
          </p:cNvPicPr>
          <p:nvPr/>
        </p:nvPicPr>
        <p:blipFill>
          <a:blip r:embed="rId3" cstate="print"/>
          <a:srcRect b="22727"/>
          <a:stretch>
            <a:fillRect/>
          </a:stretch>
        </p:blipFill>
        <p:spPr>
          <a:xfrm>
            <a:off x="2621922" y="0"/>
            <a:ext cx="2761129" cy="1600200"/>
          </a:xfrm>
          <a:prstGeom prst="rect">
            <a:avLst/>
          </a:prstGeom>
        </p:spPr>
      </p:pic>
      <p:pic>
        <p:nvPicPr>
          <p:cNvPr id="5" name="14 Imagen" descr="image-73c825434aedeefd27aa7f8ade71d06b3eee20915197519828d7b89d65ccd2ed-V.jpg"/>
          <p:cNvPicPr>
            <a:picLocks noChangeAspect="1"/>
          </p:cNvPicPr>
          <p:nvPr/>
        </p:nvPicPr>
        <p:blipFill>
          <a:blip r:embed="rId4" cstate="print"/>
          <a:srcRect b="22727"/>
          <a:stretch>
            <a:fillRect/>
          </a:stretch>
        </p:blipFill>
        <p:spPr>
          <a:xfrm>
            <a:off x="5383050" y="-27385"/>
            <a:ext cx="3760949" cy="1634731"/>
          </a:xfrm>
          <a:prstGeom prst="rect">
            <a:avLst/>
          </a:prstGeom>
        </p:spPr>
      </p:pic>
      <p:pic>
        <p:nvPicPr>
          <p:cNvPr id="6" name="15 Imagen" descr="recortad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600200"/>
            <a:ext cx="5896857" cy="2493066"/>
          </a:xfrm>
          <a:prstGeom prst="rect">
            <a:avLst/>
          </a:prstGeom>
        </p:spPr>
      </p:pic>
      <p:pic>
        <p:nvPicPr>
          <p:cNvPr id="7" name="16 Imagen" descr="DSC_5468.jpg"/>
          <p:cNvPicPr>
            <a:picLocks noChangeAspect="1"/>
          </p:cNvPicPr>
          <p:nvPr/>
        </p:nvPicPr>
        <p:blipFill>
          <a:blip r:embed="rId6" cstate="print"/>
          <a:srcRect l="22837" t="12496" r="7959" b="8360"/>
          <a:stretch>
            <a:fillRect/>
          </a:stretch>
        </p:blipFill>
        <p:spPr>
          <a:xfrm>
            <a:off x="5896856" y="1607346"/>
            <a:ext cx="3247143" cy="2485920"/>
          </a:xfrm>
          <a:prstGeom prst="rect">
            <a:avLst/>
          </a:prstGeom>
        </p:spPr>
      </p:pic>
      <p:pic>
        <p:nvPicPr>
          <p:cNvPr id="8" name="17 Imagen" descr="DSC_01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15260" y="4612113"/>
            <a:ext cx="2126873" cy="140768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5181600"/>
            <a:ext cx="91440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18 Imagen" descr="IMG_241.JPG"/>
          <p:cNvPicPr>
            <a:picLocks noChangeAspect="1"/>
          </p:cNvPicPr>
          <p:nvPr/>
        </p:nvPicPr>
        <p:blipFill>
          <a:blip r:embed="rId8" cstate="print"/>
          <a:srcRect l="12988" t="15744" r="4326" b="21650"/>
          <a:stretch>
            <a:fillRect/>
          </a:stretch>
        </p:blipFill>
        <p:spPr>
          <a:xfrm>
            <a:off x="-12225" y="4093266"/>
            <a:ext cx="3816719" cy="1926534"/>
          </a:xfrm>
          <a:prstGeom prst="rect">
            <a:avLst/>
          </a:prstGeom>
        </p:spPr>
      </p:pic>
      <p:pic>
        <p:nvPicPr>
          <p:cNvPr id="10" name="19 Imagen" descr="IMG-20150524-WA0010.jpg"/>
          <p:cNvPicPr>
            <a:picLocks noChangeAspect="1"/>
          </p:cNvPicPr>
          <p:nvPr/>
        </p:nvPicPr>
        <p:blipFill>
          <a:blip r:embed="rId9" cstate="print"/>
          <a:srcRect l="9051" t="3522" r="7476" b="28214"/>
          <a:stretch>
            <a:fillRect/>
          </a:stretch>
        </p:blipFill>
        <p:spPr>
          <a:xfrm>
            <a:off x="2895601" y="4092564"/>
            <a:ext cx="4346532" cy="1927236"/>
          </a:xfrm>
          <a:prstGeom prst="rect">
            <a:avLst/>
          </a:prstGeom>
        </p:spPr>
      </p:pic>
      <p:pic>
        <p:nvPicPr>
          <p:cNvPr id="11" name="22 Imagen" descr="IMG_2074.JPG"/>
          <p:cNvPicPr>
            <a:picLocks noChangeAspect="1"/>
          </p:cNvPicPr>
          <p:nvPr/>
        </p:nvPicPr>
        <p:blipFill>
          <a:blip r:embed="rId10" cstate="print"/>
          <a:srcRect l="14175" t="21754" r="18500" b="14563"/>
          <a:stretch>
            <a:fillRect/>
          </a:stretch>
        </p:blipFill>
        <p:spPr>
          <a:xfrm>
            <a:off x="6106948" y="4093266"/>
            <a:ext cx="3055014" cy="1926534"/>
          </a:xfrm>
          <a:prstGeom prst="rect">
            <a:avLst/>
          </a:prstGeom>
        </p:spPr>
      </p:pic>
      <p:pic>
        <p:nvPicPr>
          <p:cNvPr id="12" name="Imagen 11" descr="YWAJC.jpg"/>
          <p:cNvPicPr>
            <a:picLocks noChangeAspect="1"/>
          </p:cNvPicPr>
          <p:nvPr/>
        </p:nvPicPr>
        <p:blipFill>
          <a:blip r:embed="rId11" cstate="print"/>
          <a:srcRect b="19583"/>
          <a:stretch>
            <a:fillRect/>
          </a:stretch>
        </p:blipFill>
        <p:spPr>
          <a:xfrm>
            <a:off x="1707522" y="6073885"/>
            <a:ext cx="1828800" cy="403115"/>
          </a:xfrm>
          <a:prstGeom prst="rect">
            <a:avLst/>
          </a:prstGeom>
        </p:spPr>
      </p:pic>
      <p:pic>
        <p:nvPicPr>
          <p:cNvPr id="13" name="5 Imagen" descr="logoUPM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10000" y="6162368"/>
            <a:ext cx="1219200" cy="314632"/>
          </a:xfrm>
          <a:prstGeom prst="rect">
            <a:avLst/>
          </a:prstGeom>
        </p:spPr>
      </p:pic>
      <p:pic>
        <p:nvPicPr>
          <p:cNvPr id="14" name="6 Imagen" descr="LOGO NORUEG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475452" y="6114064"/>
            <a:ext cx="696748" cy="362936"/>
          </a:xfrm>
          <a:prstGeom prst="rect">
            <a:avLst/>
          </a:prstGeom>
        </p:spPr>
      </p:pic>
      <p:pic>
        <p:nvPicPr>
          <p:cNvPr id="15" name="8 Imagen" descr="Logo_Gouvernement_Monaco (1).jpg"/>
          <p:cNvPicPr>
            <a:picLocks noChangeAspect="1"/>
          </p:cNvPicPr>
          <p:nvPr/>
        </p:nvPicPr>
        <p:blipFill>
          <a:blip r:embed="rId14" cstate="print"/>
          <a:srcRect l="59998" t="34303" r="8578" b="46075"/>
          <a:stretch>
            <a:fillRect/>
          </a:stretch>
        </p:blipFill>
        <p:spPr>
          <a:xfrm>
            <a:off x="6593055" y="6150085"/>
            <a:ext cx="1103145" cy="2507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THE PROJECT GOALS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n 12" descr="YWAJ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6356722"/>
            <a:ext cx="1828800" cy="501278"/>
          </a:xfrm>
          <a:prstGeom prst="rect">
            <a:avLst/>
          </a:prstGeom>
        </p:spPr>
      </p:pic>
      <p:pic>
        <p:nvPicPr>
          <p:cNvPr id="28" name="5 Imagen" descr="logoUP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5949280"/>
            <a:ext cx="1219200" cy="314632"/>
          </a:xfrm>
          <a:prstGeom prst="rect">
            <a:avLst/>
          </a:prstGeom>
        </p:spPr>
      </p:pic>
      <p:pic>
        <p:nvPicPr>
          <p:cNvPr id="29" name="6 Imagen" descr="LOGO NORUEG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5877272"/>
            <a:ext cx="696748" cy="362936"/>
          </a:xfrm>
          <a:prstGeom prst="rect">
            <a:avLst/>
          </a:prstGeom>
        </p:spPr>
      </p:pic>
      <p:pic>
        <p:nvPicPr>
          <p:cNvPr id="30" name="8 Imagen" descr="Logo_Gouvernement_Monaco (1).jpg"/>
          <p:cNvPicPr>
            <a:picLocks noChangeAspect="1"/>
          </p:cNvPicPr>
          <p:nvPr/>
        </p:nvPicPr>
        <p:blipFill>
          <a:blip r:embed="rId7" cstate="print"/>
          <a:srcRect l="59998" t="34303" r="8578" b="46075"/>
          <a:stretch>
            <a:fillRect/>
          </a:stretch>
        </p:blipFill>
        <p:spPr>
          <a:xfrm>
            <a:off x="5220072" y="5877272"/>
            <a:ext cx="1103145" cy="250715"/>
          </a:xfrm>
          <a:prstGeom prst="rect">
            <a:avLst/>
          </a:prstGeom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8" cstate="print"/>
          <a:srcRect l="59901" r="32020"/>
          <a:stretch>
            <a:fillRect/>
          </a:stretch>
        </p:blipFill>
        <p:spPr>
          <a:xfrm>
            <a:off x="7740352" y="0"/>
            <a:ext cx="1403648" cy="566124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/>
          <a:srcRect l="17542" t="45008" r="10446" b="13447"/>
          <a:stretch>
            <a:fillRect/>
          </a:stretch>
        </p:blipFill>
        <p:spPr bwMode="auto">
          <a:xfrm>
            <a:off x="1331640" y="1772816"/>
            <a:ext cx="56166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 l="6154" t="64615" r="18769" b="20000"/>
          <a:stretch>
            <a:fillRect/>
          </a:stretch>
        </p:blipFill>
        <p:spPr bwMode="auto">
          <a:xfrm>
            <a:off x="251520" y="4509120"/>
            <a:ext cx="7236296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8"/>
          <p:cNvPicPr>
            <a:picLocks noChangeAspect="1"/>
          </p:cNvPicPr>
          <p:nvPr/>
        </p:nvPicPr>
        <p:blipFill>
          <a:blip r:embed="rId3" cstate="print"/>
          <a:srcRect l="2190" t="14365" b="25922"/>
          <a:stretch>
            <a:fillRect/>
          </a:stretch>
        </p:blipFill>
        <p:spPr bwMode="auto">
          <a:xfrm>
            <a:off x="0" y="0"/>
            <a:ext cx="9144000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16"/>
          <p:cNvSpPr/>
          <p:nvPr/>
        </p:nvSpPr>
        <p:spPr>
          <a:xfrm>
            <a:off x="755576" y="5229200"/>
            <a:ext cx="6768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alibri" pitchFamily="34" charset="0"/>
              </a:rPr>
              <a:t>ACCELERATING BUSINESS GROWTH </a:t>
            </a:r>
            <a:br>
              <a:rPr lang="en-GB" sz="28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Calibri" pitchFamily="34" charset="0"/>
              </a:rPr>
              <a:t>BY GENDER </a:t>
            </a:r>
            <a:br>
              <a:rPr lang="en-GB" sz="28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Calibri" pitchFamily="34" charset="0"/>
              </a:rPr>
              <a:t>BALANCE IN DECISION-MAKING</a:t>
            </a:r>
          </a:p>
        </p:txBody>
      </p:sp>
      <p:pic>
        <p:nvPicPr>
          <p:cNvPr id="4" name="Imagen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077072"/>
            <a:ext cx="2001745" cy="8940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PRESENTATION</a:t>
            </a:r>
          </a:p>
        </p:txBody>
      </p:sp>
      <p:sp>
        <p:nvSpPr>
          <p:cNvPr id="7" name="CuadroTexto 13"/>
          <p:cNvSpPr txBox="1"/>
          <p:nvPr/>
        </p:nvSpPr>
        <p:spPr>
          <a:xfrm>
            <a:off x="5292080" y="2348880"/>
            <a:ext cx="3407296" cy="3424907"/>
          </a:xfrm>
          <a:prstGeom prst="rect">
            <a:avLst/>
          </a:prstGeom>
          <a:noFill/>
        </p:spPr>
        <p:txBody>
          <a:bodyPr anchor="ctr"/>
          <a:lstStyle/>
          <a:p>
            <a:pPr>
              <a:spcAft>
                <a:spcPts val="4200"/>
              </a:spcAft>
            </a:pPr>
            <a:r>
              <a:rPr lang="es-ES_tradnl" sz="1500" b="1" dirty="0">
                <a:cs typeface="Arial" pitchFamily="34" charset="0"/>
              </a:rPr>
              <a:t>THE ASSOCIATION OF ORGANISATIONS OF MEDITERRANEAN BUSINESSWOMEN </a:t>
            </a:r>
            <a:r>
              <a:rPr lang="es-ES_tradnl" sz="1500" dirty="0">
                <a:cs typeface="Arial" pitchFamily="34" charset="0"/>
              </a:rPr>
              <a:t>(AFAEMME) IS A FEDERATION OF BUSINESSWOMEN ASSOCIATIONS WHICH WAS LAUNCHED IN 2002 IN BARCELONA (SPAIN) AND WHICH CURRENTLY COMPRISES 51 MEMBER ORGANISATIONS FROM 24 MEDITERRANEAN COUNTRIES.</a:t>
            </a:r>
          </a:p>
          <a:p>
            <a:endParaRPr lang="es-ES_tradnl" sz="1700" dirty="0">
              <a:latin typeface="Calibri" pitchFamily="34" charset="0"/>
            </a:endParaRPr>
          </a:p>
        </p:txBody>
      </p:sp>
      <p:pic>
        <p:nvPicPr>
          <p:cNvPr id="8" name="4 Imagen"/>
          <p:cNvPicPr>
            <a:picLocks noChangeAspect="1" noChangeArrowheads="1"/>
          </p:cNvPicPr>
          <p:nvPr/>
        </p:nvPicPr>
        <p:blipFill>
          <a:blip r:embed="rId3" cstate="print"/>
          <a:srcRect l="5644" r="5466"/>
          <a:stretch>
            <a:fillRect/>
          </a:stretch>
        </p:blipFill>
        <p:spPr bwMode="auto">
          <a:xfrm>
            <a:off x="323528" y="2348880"/>
            <a:ext cx="48006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THE PROJECT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ángulo 9"/>
          <p:cNvSpPr/>
          <p:nvPr/>
        </p:nvSpPr>
        <p:spPr>
          <a:xfrm>
            <a:off x="611560" y="1828800"/>
            <a:ext cx="6943725" cy="3581400"/>
          </a:xfrm>
          <a:prstGeom prst="rect">
            <a:avLst/>
          </a:prstGeom>
        </p:spPr>
        <p:txBody>
          <a:bodyPr/>
          <a:lstStyle/>
          <a:p>
            <a:pPr algn="just">
              <a:spcAft>
                <a:spcPts val="1800"/>
              </a:spcAft>
            </a:pP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THE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“SHE DECIDES, YOU SUCCEED” </a:t>
            </a: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PROJECT BEGAN IN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2013</a:t>
            </a: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, AS </a:t>
            </a:r>
            <a:b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</a:b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A RESULT OF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THE SLOW INCORPORATION OF WOMEN INTO TOP MANAGEMENT AND LEADERSHIP POSITIONS IN THE EUROPEAN BUSINESS WORLD</a:t>
            </a: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. </a:t>
            </a:r>
          </a:p>
          <a:p>
            <a:pPr algn="just">
              <a:spcAft>
                <a:spcPts val="1800"/>
              </a:spcAft>
            </a:pP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WITH THE OBJECTIVE OF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PROMOTING WOMEN’S ACCESS TO DECISION-MAKING POSITIONS</a:t>
            </a: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,WE HAVE ANALYZED THIS SITUATION AND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IDENTIFIED THE BENEFITS  </a:t>
            </a: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THE PRIVATE SECTOR COULD ENJOY AS A RESULT OF A GREATER FEMALE PRESENCE IN POSITIONS OF ECONOMIC LEADERSHIP WITHIN COMPANIES.</a:t>
            </a:r>
          </a:p>
          <a:p>
            <a:pPr algn="just"/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THE ASSOCIATION OF ORGANIZATIONS OF MEDITERRANEAN BUSINESSWOMEN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(AFAEMME) </a:t>
            </a: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HAS HEADED THE PROGRAM THROUGH THE YEARS (2014- 2016) AND STRUCTURED IT AS </a:t>
            </a:r>
            <a:r>
              <a:rPr lang="es-ES_tradnl" sz="1600" b="1" dirty="0">
                <a:solidFill>
                  <a:srgbClr val="595959"/>
                </a:solidFill>
                <a:latin typeface="Calibri" pitchFamily="34" charset="0"/>
              </a:rPr>
              <a:t>TWO PHASES.</a:t>
            </a:r>
          </a:p>
          <a:p>
            <a:pPr algn="just">
              <a:spcAft>
                <a:spcPts val="1800"/>
              </a:spcAft>
            </a:pPr>
            <a:r>
              <a:rPr lang="es-ES_tradnl" sz="1600" dirty="0">
                <a:solidFill>
                  <a:srgbClr val="595959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2" name="Imagen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805264"/>
            <a:ext cx="1584176" cy="70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28"/>
          <p:cNvPicPr>
            <a:picLocks noChangeAspect="1"/>
          </p:cNvPicPr>
          <p:nvPr/>
        </p:nvPicPr>
        <p:blipFill>
          <a:blip r:embed="rId5" cstate="print">
            <a:grayscl/>
          </a:blip>
          <a:srcRect l="47485" t="14365" r="43806" b="25922"/>
          <a:stretch>
            <a:fillRect/>
          </a:stretch>
        </p:blipFill>
        <p:spPr bwMode="auto">
          <a:xfrm>
            <a:off x="7959725" y="0"/>
            <a:ext cx="11842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PHASE I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5805264"/>
            <a:ext cx="1584176" cy="70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n 28"/>
          <p:cNvPicPr>
            <a:picLocks noChangeAspect="1"/>
          </p:cNvPicPr>
          <p:nvPr/>
        </p:nvPicPr>
        <p:blipFill>
          <a:blip r:embed="rId5" cstate="print">
            <a:grayscl/>
          </a:blip>
          <a:srcRect l="47485" t="14365" r="43806" b="25922"/>
          <a:stretch>
            <a:fillRect/>
          </a:stretch>
        </p:blipFill>
        <p:spPr bwMode="auto">
          <a:xfrm>
            <a:off x="7959725" y="0"/>
            <a:ext cx="11842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uadroTexto 29"/>
          <p:cNvSpPr txBox="1">
            <a:spLocks noChangeArrowheads="1"/>
          </p:cNvSpPr>
          <p:nvPr/>
        </p:nvSpPr>
        <p:spPr bwMode="auto">
          <a:xfrm>
            <a:off x="395536" y="1268760"/>
            <a:ext cx="6157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E91C7D"/>
                </a:solidFill>
                <a:latin typeface="Calibri" pitchFamily="34" charset="0"/>
              </a:rPr>
              <a:t>GUIDES RESULTS</a:t>
            </a:r>
            <a:endParaRPr lang="es-ES_tradnl" sz="2000" b="1" dirty="0">
              <a:solidFill>
                <a:srgbClr val="E91C7D"/>
              </a:solidFill>
              <a:latin typeface="Calibri" pitchFamily="34" charset="0"/>
            </a:endParaRPr>
          </a:p>
        </p:txBody>
      </p:sp>
      <p:pic>
        <p:nvPicPr>
          <p:cNvPr id="17" name="Imagen 24" descr="Captura de pantalla 2017-09-11 a la(s) 00.28.2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133600"/>
            <a:ext cx="2057400" cy="2676525"/>
          </a:xfrm>
          <a:prstGeom prst="rect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</p:pic>
      <p:pic>
        <p:nvPicPr>
          <p:cNvPr id="27" name="Imagen 30" descr="Captura de pantalla 2017-09-11 a la(s) 00.28.50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1900" y="2133600"/>
            <a:ext cx="2070100" cy="26765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" name="Imagen 31" descr="Captura de pantalla 2017-09-11 a la(s) 00.29.2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2325" y="2133600"/>
            <a:ext cx="2073275" cy="26765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9" name="Imagen 32" descr="Captura de pantalla 2017-09-11 a la(s) 00.29.40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0213" y="2133600"/>
            <a:ext cx="2058987" cy="26765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4581128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n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4437112"/>
            <a:ext cx="1944216" cy="86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n 13" descr="http://www.afaemme.org/sites/default/files/aidda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5599212"/>
            <a:ext cx="32702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14" descr="http://www.afaemme.org/sites/default/files/CFI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9024" y="5651599"/>
            <a:ext cx="1143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n 15" descr="http://www.afaemme.org/sites/default/files/EUWI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5824" y="5308699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n 16" descr="http://www.afaemme.org/sites/default/files/feme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4024" y="5499199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n 17" descr="http://www.afaemme.org/sites/default/files/omeg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73824" y="5599212"/>
            <a:ext cx="749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18" descr="http://www.afaemme.org/sites/default/files/witec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83224" y="5472212"/>
            <a:ext cx="836613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n 19"/>
          <p:cNvPicPr>
            <a:picLocks noChangeAspect="1"/>
          </p:cNvPicPr>
          <p:nvPr/>
        </p:nvPicPr>
        <p:blipFill>
          <a:blip r:embed="rId11" cstate="print"/>
          <a:srcRect l="19298" r="17545" b="10526"/>
          <a:stretch>
            <a:fillRect/>
          </a:stretch>
        </p:blipFill>
        <p:spPr bwMode="auto">
          <a:xfrm>
            <a:off x="7350224" y="5346799"/>
            <a:ext cx="685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n 20" descr="http://www.afaemme.org/sites/default/files/wbd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5445224"/>
            <a:ext cx="6762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24 Imagen" descr="FotoGrupo.jpg"/>
          <p:cNvPicPr>
            <a:picLocks noChangeAspect="1"/>
          </p:cNvPicPr>
          <p:nvPr/>
        </p:nvPicPr>
        <p:blipFill>
          <a:blip r:embed="rId13" cstate="print"/>
          <a:srcRect t="23790" b="5522"/>
          <a:stretch>
            <a:fillRect/>
          </a:stretch>
        </p:blipFill>
        <p:spPr>
          <a:xfrm>
            <a:off x="76993" y="116632"/>
            <a:ext cx="8793957" cy="41461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PortadaAfaemme.jpg"/>
          <p:cNvPicPr>
            <a:picLocks noChangeAspect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redondeado 9"/>
          <p:cNvSpPr/>
          <p:nvPr/>
        </p:nvSpPr>
        <p:spPr>
          <a:xfrm>
            <a:off x="2971800" y="1752600"/>
            <a:ext cx="3200400" cy="3293369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2" descr="AFAEMME-IN-300dp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652595"/>
            <a:ext cx="2584714" cy="1386006"/>
          </a:xfrm>
          <a:prstGeom prst="rect">
            <a:avLst/>
          </a:prstGeom>
        </p:spPr>
      </p:pic>
      <p:sp>
        <p:nvSpPr>
          <p:cNvPr id="12" name="CuadroTexto 8"/>
          <p:cNvSpPr txBox="1"/>
          <p:nvPr/>
        </p:nvSpPr>
        <p:spPr>
          <a:xfrm>
            <a:off x="3733800" y="4676637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sz="1400" b="1" dirty="0">
                <a:solidFill>
                  <a:srgbClr val="0070C0"/>
                </a:solidFill>
              </a:rPr>
              <a:t>www.afaemme.org</a:t>
            </a:r>
            <a:endParaRPr lang="es-ES_tradnl" sz="1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ROLES 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6"/>
          <p:cNvSpPr/>
          <p:nvPr/>
        </p:nvSpPr>
        <p:spPr>
          <a:xfrm>
            <a:off x="6096000" y="1828800"/>
            <a:ext cx="2580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cs typeface="Arial" pitchFamily="34" charset="0"/>
              </a:rPr>
              <a:t>A NETWORKING </a:t>
            </a:r>
            <a:r>
              <a:rPr lang="es-ES_tradnl" sz="1600" dirty="0">
                <a:cs typeface="Arial" pitchFamily="34" charset="0"/>
              </a:rPr>
              <a:t>PLATFORM FOR WOMEN ENTREPRENEURS</a:t>
            </a:r>
          </a:p>
        </p:txBody>
      </p:sp>
      <p:sp>
        <p:nvSpPr>
          <p:cNvPr id="10" name="CuadroTexto 13"/>
          <p:cNvSpPr txBox="1"/>
          <p:nvPr/>
        </p:nvSpPr>
        <p:spPr>
          <a:xfrm>
            <a:off x="539552" y="3505200"/>
            <a:ext cx="2356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_tradnl" sz="1600" b="1" dirty="0">
                <a:cs typeface="Arial" pitchFamily="34" charset="0"/>
              </a:rPr>
              <a:t>A COORDINATOR OF EUROPEAN AND MEDITERRANEAN </a:t>
            </a:r>
          </a:p>
          <a:p>
            <a:pPr algn="r"/>
            <a:r>
              <a:rPr lang="es-ES_tradnl" sz="1600" b="1" dirty="0">
                <a:cs typeface="Arial" pitchFamily="34" charset="0"/>
              </a:rPr>
              <a:t>BUSINESS </a:t>
            </a:r>
            <a:r>
              <a:rPr lang="es-ES_tradnl" sz="1600" dirty="0">
                <a:cs typeface="Arial" pitchFamily="34" charset="0"/>
              </a:rPr>
              <a:t>AND GENDER PROJECTS AND GROUND-BREAKING RESEARCH </a:t>
            </a:r>
            <a:endParaRPr lang="es-ES_tradnl" sz="1600" dirty="0">
              <a:latin typeface="Calibri" pitchFamily="34" charset="0"/>
            </a:endParaRPr>
          </a:p>
        </p:txBody>
      </p:sp>
      <p:sp>
        <p:nvSpPr>
          <p:cNvPr id="11" name="CuadroTexto 15"/>
          <p:cNvSpPr txBox="1"/>
          <p:nvPr/>
        </p:nvSpPr>
        <p:spPr>
          <a:xfrm>
            <a:off x="6156176" y="3212976"/>
            <a:ext cx="27244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600" b="1" dirty="0">
                <a:cs typeface="Arial" pitchFamily="34" charset="0"/>
              </a:rPr>
              <a:t>EURO-MEDITERRANEAN LOBBY ORGANISATION </a:t>
            </a:r>
            <a:r>
              <a:rPr lang="es-ES_tradnl" sz="1600" dirty="0">
                <a:cs typeface="Arial" pitchFamily="34" charset="0"/>
              </a:rPr>
              <a:t>WHICH ADVOCATES FOR A BETTER ACCESS OF WOMEN TO ECONOMIC DECISION-MAKING POSITIONS.</a:t>
            </a:r>
            <a:endParaRPr lang="es-ES_tradnl" sz="1600" dirty="0">
              <a:latin typeface="Calibri" pitchFamily="34" charset="0"/>
            </a:endParaRPr>
          </a:p>
        </p:txBody>
      </p:sp>
      <p:sp>
        <p:nvSpPr>
          <p:cNvPr id="12" name="CuadroTexto 16"/>
          <p:cNvSpPr txBox="1"/>
          <p:nvPr/>
        </p:nvSpPr>
        <p:spPr>
          <a:xfrm>
            <a:off x="152400" y="2120900"/>
            <a:ext cx="2667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s-ES_tradnl" sz="1600" b="1" dirty="0">
                <a:latin typeface="Calibri" pitchFamily="34" charset="0"/>
              </a:rPr>
              <a:t>LARGEST FEDERATION </a:t>
            </a:r>
          </a:p>
          <a:p>
            <a:pPr algn="r"/>
            <a:r>
              <a:rPr lang="es-ES_tradnl" sz="1600" dirty="0">
                <a:latin typeface="Calibri" pitchFamily="34" charset="0"/>
              </a:rPr>
              <a:t>OF BUSINESSWOMEN ASSOCIATIONS IN THE MEDITERRANEAN AREA</a:t>
            </a:r>
          </a:p>
        </p:txBody>
      </p:sp>
      <p:pic>
        <p:nvPicPr>
          <p:cNvPr id="13" name="Imagen 18" descr="AFAEMME-IN-300d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7225" y="2659063"/>
            <a:ext cx="2584450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e 21"/>
          <p:cNvSpPr/>
          <p:nvPr/>
        </p:nvSpPr>
        <p:spPr>
          <a:xfrm>
            <a:off x="2971800" y="1828800"/>
            <a:ext cx="3030538" cy="3030538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MEMBERS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n 6" descr="slidesPPT-01.jpg"/>
          <p:cNvPicPr>
            <a:picLocks noChangeAspect="1"/>
          </p:cNvPicPr>
          <p:nvPr/>
        </p:nvPicPr>
        <p:blipFill>
          <a:blip r:embed="rId4" cstate="print"/>
          <a:srcRect t="8900"/>
          <a:stretch>
            <a:fillRect/>
          </a:stretch>
        </p:blipFill>
        <p:spPr>
          <a:xfrm>
            <a:off x="611560" y="1268760"/>
            <a:ext cx="7391400" cy="482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Elipse 10"/>
          <p:cNvSpPr/>
          <p:nvPr/>
        </p:nvSpPr>
        <p:spPr>
          <a:xfrm>
            <a:off x="2821360" y="1649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2" name="Elipse 11"/>
          <p:cNvSpPr/>
          <p:nvPr/>
        </p:nvSpPr>
        <p:spPr>
          <a:xfrm>
            <a:off x="1373560" y="3173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3" name="Elipse 12"/>
          <p:cNvSpPr/>
          <p:nvPr/>
        </p:nvSpPr>
        <p:spPr>
          <a:xfrm>
            <a:off x="3278560" y="25641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4" name="Elipse 13"/>
          <p:cNvSpPr/>
          <p:nvPr/>
        </p:nvSpPr>
        <p:spPr>
          <a:xfrm>
            <a:off x="2821360" y="3173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5" name="Elipse 14"/>
          <p:cNvSpPr/>
          <p:nvPr/>
        </p:nvSpPr>
        <p:spPr>
          <a:xfrm>
            <a:off x="2287960" y="34023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6" name="Elipse 15"/>
          <p:cNvSpPr/>
          <p:nvPr/>
        </p:nvSpPr>
        <p:spPr>
          <a:xfrm>
            <a:off x="1525960" y="4011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7" name="Elipse 16"/>
          <p:cNvSpPr/>
          <p:nvPr/>
        </p:nvSpPr>
        <p:spPr>
          <a:xfrm>
            <a:off x="1830760" y="34785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8" name="Elipse 17"/>
          <p:cNvSpPr/>
          <p:nvPr/>
        </p:nvSpPr>
        <p:spPr>
          <a:xfrm>
            <a:off x="2364160" y="3173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59" name="Elipse 18"/>
          <p:cNvSpPr/>
          <p:nvPr/>
        </p:nvSpPr>
        <p:spPr>
          <a:xfrm>
            <a:off x="2211760" y="3249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0" name="Elipse 19"/>
          <p:cNvSpPr/>
          <p:nvPr/>
        </p:nvSpPr>
        <p:spPr>
          <a:xfrm>
            <a:off x="2745160" y="27165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1" name="Elipse 20"/>
          <p:cNvSpPr/>
          <p:nvPr/>
        </p:nvSpPr>
        <p:spPr>
          <a:xfrm>
            <a:off x="3049960" y="3630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2" name="Elipse 21"/>
          <p:cNvSpPr/>
          <p:nvPr/>
        </p:nvSpPr>
        <p:spPr>
          <a:xfrm>
            <a:off x="3278560" y="3630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3" name="Elipse 22"/>
          <p:cNvSpPr/>
          <p:nvPr/>
        </p:nvSpPr>
        <p:spPr>
          <a:xfrm>
            <a:off x="3202360" y="37833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4" name="Elipse 23"/>
          <p:cNvSpPr/>
          <p:nvPr/>
        </p:nvSpPr>
        <p:spPr>
          <a:xfrm>
            <a:off x="3811960" y="21831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5" name="Elipse 24"/>
          <p:cNvSpPr/>
          <p:nvPr/>
        </p:nvSpPr>
        <p:spPr>
          <a:xfrm>
            <a:off x="7317160" y="38595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6" name="Elipse 25"/>
          <p:cNvSpPr/>
          <p:nvPr/>
        </p:nvSpPr>
        <p:spPr>
          <a:xfrm>
            <a:off x="7164760" y="4392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7" name="Elipse 26"/>
          <p:cNvSpPr/>
          <p:nvPr/>
        </p:nvSpPr>
        <p:spPr>
          <a:xfrm>
            <a:off x="3964360" y="25641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8" name="Elipse 27"/>
          <p:cNvSpPr/>
          <p:nvPr/>
        </p:nvSpPr>
        <p:spPr>
          <a:xfrm>
            <a:off x="4269160" y="2106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69" name="Elipse 28"/>
          <p:cNvSpPr/>
          <p:nvPr/>
        </p:nvSpPr>
        <p:spPr>
          <a:xfrm>
            <a:off x="4650160" y="21831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0" name="Elipse 29"/>
          <p:cNvSpPr/>
          <p:nvPr/>
        </p:nvSpPr>
        <p:spPr>
          <a:xfrm>
            <a:off x="4497760" y="2411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1" name="Elipse 30"/>
          <p:cNvSpPr/>
          <p:nvPr/>
        </p:nvSpPr>
        <p:spPr>
          <a:xfrm>
            <a:off x="4802560" y="2411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2" name="Elipse 31"/>
          <p:cNvSpPr/>
          <p:nvPr/>
        </p:nvSpPr>
        <p:spPr>
          <a:xfrm>
            <a:off x="5259760" y="30975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3" name="Elipse 32"/>
          <p:cNvSpPr/>
          <p:nvPr/>
        </p:nvSpPr>
        <p:spPr>
          <a:xfrm>
            <a:off x="5259760" y="34023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4" name="Elipse 33"/>
          <p:cNvSpPr/>
          <p:nvPr/>
        </p:nvSpPr>
        <p:spPr>
          <a:xfrm>
            <a:off x="3735760" y="37071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5" name="Elipse 34"/>
          <p:cNvSpPr/>
          <p:nvPr/>
        </p:nvSpPr>
        <p:spPr>
          <a:xfrm>
            <a:off x="4192960" y="43167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6" name="Elipse 35"/>
          <p:cNvSpPr/>
          <p:nvPr/>
        </p:nvSpPr>
        <p:spPr>
          <a:xfrm>
            <a:off x="6326560" y="44691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7" name="Elipse 36"/>
          <p:cNvSpPr/>
          <p:nvPr/>
        </p:nvSpPr>
        <p:spPr>
          <a:xfrm>
            <a:off x="6326560" y="30975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8" name="Elipse 38"/>
          <p:cNvSpPr/>
          <p:nvPr/>
        </p:nvSpPr>
        <p:spPr>
          <a:xfrm>
            <a:off x="4269160" y="34023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79" name="Elipse 41"/>
          <p:cNvSpPr/>
          <p:nvPr/>
        </p:nvSpPr>
        <p:spPr>
          <a:xfrm>
            <a:off x="5945560" y="2868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80" name="Elipse 42"/>
          <p:cNvSpPr/>
          <p:nvPr/>
        </p:nvSpPr>
        <p:spPr>
          <a:xfrm>
            <a:off x="4954960" y="2868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  <p:sp>
        <p:nvSpPr>
          <p:cNvPr id="81" name="Elipse 43"/>
          <p:cNvSpPr/>
          <p:nvPr/>
        </p:nvSpPr>
        <p:spPr>
          <a:xfrm>
            <a:off x="5488360" y="2868960"/>
            <a:ext cx="152400" cy="1524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ea typeface="ヒラギノ角ゴ Pro W3" pitchFamily="28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MEMBERS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-381000" y="1687513"/>
            <a:ext cx="4643438" cy="534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indent="449263"/>
            <a:endParaRPr lang="en-US" sz="1100" b="1" dirty="0">
              <a:solidFill>
                <a:srgbClr val="404040"/>
              </a:solidFill>
              <a:latin typeface="Calibri" pitchFamily="34" charset="0"/>
              <a:ea typeface="Times New Roman" pitchFamily="18" charset="0"/>
            </a:endParaRPr>
          </a:p>
          <a:p>
            <a:pPr indent="449263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ALBANIA: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Professional &amp; Business Women Association Albania    </a:t>
            </a:r>
          </a:p>
          <a:p>
            <a:pPr indent="449263"/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(PBWA - SHGPA)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ea typeface="Times New Roman" pitchFamily="18" charset="0"/>
            </a:endParaRPr>
          </a:p>
          <a:p>
            <a:pPr indent="449263" eaLnBrk="0" hangingPunct="0"/>
            <a:r>
              <a:rPr lang="fr-FR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ALGERIA: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des Femmes Algériennes Chefs    </a:t>
            </a:r>
          </a:p>
          <a:p>
            <a:pPr indent="449263" eaLnBrk="0" hangingPunct="0"/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d'Entreprises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 (SEVE) </a:t>
            </a:r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Association Algérienne des Femmes    </a:t>
            </a:r>
          </a:p>
          <a:p>
            <a:pPr indent="449263" eaLnBrk="0" hangingPunct="0"/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Managers et Entrepreneurs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(AME)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ea typeface="Times New Roman" pitchFamily="18" charset="0"/>
            </a:endParaRPr>
          </a:p>
          <a:p>
            <a:pPr indent="449263" eaLnBrk="0" hangingPunct="0"/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Association des Femmes Cadres Algériennes 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(AFCARE)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BOSNIA- HERZEGOVINA: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Association of Businesswomen of </a:t>
            </a: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Bosnia  and Herzegovina (ONE)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CROATIA: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Croatian Association of Businesswomen (KRUG)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CYPRUS: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Cyprus Federation of Business and Professional    </a:t>
            </a: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Women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EGYPT: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  Egyptian Business Women Association (EBWA)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for Women’s Total Advancement &amp; Development         </a:t>
            </a: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(AWTAD)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fr-FR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FRANCE: </a:t>
            </a:r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Femmes Chefs d'Entreprises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(FCE)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GREECE: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Greek Association of Women Entrepreneurs (SEGE)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ITALY: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International Federation Business and Professional </a:t>
            </a: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Women (FIDAPA)</a:t>
            </a:r>
            <a:r>
              <a:rPr lang="es-ES_tradnl" sz="1100" dirty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s-ES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CNA Impresa </a:t>
            </a:r>
            <a:r>
              <a:rPr lang="es-ES" sz="11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Donna</a:t>
            </a:r>
            <a:r>
              <a:rPr lang="es-ES_tradnl" sz="1100" i="1" dirty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Terziario Donna </a:t>
            </a:r>
          </a:p>
          <a:p>
            <a:pPr indent="449263" eaLnBrk="0" hangingPunct="0"/>
            <a:r>
              <a:rPr lang="it-IT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Confcommercio</a:t>
            </a:r>
            <a:r>
              <a:rPr lang="es-ES_tradnl" sz="1100" i="1" dirty="0">
                <a:solidFill>
                  <a:srgbClr val="000066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Women</a:t>
            </a:r>
            <a:r>
              <a:rPr lang="it-IT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Entrepreneurship (APID)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Young Women Entrepreneurs Association (YWEA)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Italian Women in the World (IWW)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it-IT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Associazione Donne Imprenditrici e Dirigenti di Azienda (AIDDA)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Women at Work Italia (W@WITALIA)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0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JORDAN</a:t>
            </a:r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Jordan Forum for Business &amp; Professional Women </a:t>
            </a: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(JFBPW)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LEBANON: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Lebanese Business Women Association (LBWA)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Young Arab Women Entrepreneurs (YAWE)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LIBYA: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Libyan Women Forum (LWF)</a:t>
            </a:r>
          </a:p>
          <a:p>
            <a:pPr indent="449263" eaLnBrk="0" hangingPunct="0"/>
            <a:endParaRPr lang="en-US" sz="11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endParaRPr lang="en-US" sz="11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0" hangingPunct="0"/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" name="Rectángulo 11"/>
          <p:cNvSpPr/>
          <p:nvPr/>
        </p:nvSpPr>
        <p:spPr>
          <a:xfrm>
            <a:off x="4191000" y="1687513"/>
            <a:ext cx="5033963" cy="5703887"/>
          </a:xfrm>
          <a:prstGeom prst="rect">
            <a:avLst/>
          </a:prstGeom>
          <a:solidFill>
            <a:srgbClr val="DCE6F2"/>
          </a:solidFill>
        </p:spPr>
        <p:txBody>
          <a:bodyPr>
            <a:spAutoFit/>
          </a:bodyPr>
          <a:lstStyle/>
          <a:p>
            <a:pPr eaLnBrk="0" hangingPunct="0"/>
            <a:br>
              <a:rPr lang="en-US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</a:br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MALTA: 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Malta Association of Women in Business (MAWB) Foundation for Women Entrepreneurs</a:t>
            </a:r>
          </a:p>
          <a:p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MONTENEGRO: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Businesswomen Association Montenegro (</a:t>
            </a:r>
            <a:r>
              <a:rPr lang="en-US" sz="1100" dirty="0" err="1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Poslovna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 </a:t>
            </a:r>
            <a:r>
              <a:rPr lang="en-US" sz="1100" dirty="0" err="1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Zena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ea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MOROCCO: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Association of Businesswomen of Morocco (AFEM)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ea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PALESTINE: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ea typeface="Times New Roman" pitchFamily="18" charset="0"/>
              </a:rPr>
              <a:t>Palestinian Business and Professional Women Association (BPW-Ramallah)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ea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PORTUGAL: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Businesswomen in Portugal (AMEP)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PRINCIPALITY OF MONACO: </a:t>
            </a:r>
            <a:r>
              <a:rPr lang="fr-FR" sz="1100" i="1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</a:t>
            </a:r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. Femmes Chefs d’Entreprise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(</a:t>
            </a:r>
            <a:r>
              <a:rPr lang="fr-FR" sz="1100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AFCEMonaco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SLOVENIA: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Women Entrepreneurs - GIZ </a:t>
            </a:r>
            <a:r>
              <a:rPr lang="en-US" sz="1100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Podjetnost</a:t>
            </a:r>
            <a:endParaRPr lang="en-US" sz="1100" dirty="0">
              <a:latin typeface="Calibri" pitchFamily="34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SPAIN: 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BUSINESSWOMEN OF ALICANTE (AFYDE)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Federation of Businesswomen of Andalusia (FAME)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Businesswomen of the Balearic Islands  (ASEME)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Businesswomen of Castellon (APMC)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Businesswomen Organization of Catalonia (ACEE)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Organisation of Business &amp; Professional Women Murcia (OMEP)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Ass. for the Development of Businesswomen of Valencia (ADE)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SYRIA: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Modernizing &amp; Activating Women's Role in Economic Development (MAWRED)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fr-FR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TUNISIA: </a:t>
            </a:r>
            <a:r>
              <a:rPr lang="fr-FR" sz="1100" i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Chambre Nationale des Femmes Chefs d’Entreprises</a:t>
            </a:r>
            <a:r>
              <a:rPr lang="fr-FR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(CNFCE)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TURKEY: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Women Entrepreneurs Association (KAGIDER) 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Businesswomen in ANTALYA (ANTIKAD)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Ankara Businesswomen Entrepreneurs &amp; Enhancement Association (ANGIKAD)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Association of Business Women in Izmir (IZIKAD)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Kadin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Eckonomic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 Platform (KEP)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Producer Women Solidarity Association (YOZGAT)</a:t>
            </a:r>
            <a:endParaRPr lang="es-ES_tradnl" sz="1100" dirty="0">
              <a:solidFill>
                <a:srgbClr val="000066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en-US" sz="1100" b="1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UNITED KINGDOM</a:t>
            </a:r>
            <a:r>
              <a:rPr lang="en-US" sz="1100" dirty="0">
                <a:solidFill>
                  <a:srgbClr val="404040"/>
                </a:solidFill>
                <a:latin typeface="Calibri" pitchFamily="34" charset="0"/>
                <a:cs typeface="Times New Roman" pitchFamily="18" charset="0"/>
              </a:rPr>
              <a:t>: Arab International Women’s Forum</a:t>
            </a:r>
          </a:p>
          <a:p>
            <a:pPr eaLnBrk="0" hangingPunct="0"/>
            <a:endParaRPr lang="en-US" sz="11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1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1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100" dirty="0">
              <a:solidFill>
                <a:srgbClr val="404040"/>
              </a:solidFill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1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OBJECTIVES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0" descr="GRAFICOObjetivo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268760"/>
            <a:ext cx="5062537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entágono 20"/>
          <p:cNvSpPr>
            <a:spLocks noChangeArrowheads="1"/>
          </p:cNvSpPr>
          <p:nvPr/>
        </p:nvSpPr>
        <p:spPr bwMode="auto">
          <a:xfrm>
            <a:off x="260449" y="1573560"/>
            <a:ext cx="2895600" cy="2119313"/>
          </a:xfrm>
          <a:prstGeom prst="homePlate">
            <a:avLst>
              <a:gd name="adj" fmla="val 49996"/>
            </a:avLst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CuadroTexto 12"/>
          <p:cNvSpPr txBox="1"/>
          <p:nvPr/>
        </p:nvSpPr>
        <p:spPr>
          <a:xfrm>
            <a:off x="260449" y="2522885"/>
            <a:ext cx="22098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cs typeface="Arial" pitchFamily="34" charset="0"/>
              </a:rPr>
              <a:t>IMPROVE</a:t>
            </a:r>
            <a:br>
              <a:rPr lang="en-US" b="1">
                <a:solidFill>
                  <a:srgbClr val="FFFFFF"/>
                </a:solidFill>
                <a:cs typeface="Arial" pitchFamily="34" charset="0"/>
              </a:rPr>
            </a:br>
            <a:r>
              <a:rPr lang="en-US" sz="1200" b="1">
                <a:solidFill>
                  <a:srgbClr val="FFFFFF"/>
                </a:solidFill>
                <a:cs typeface="Arial" pitchFamily="34" charset="0"/>
              </a:rPr>
              <a:t>THE SOCIOECONOMIC CONDITIONS </a:t>
            </a:r>
            <a:r>
              <a:rPr lang="en-US" sz="1200">
                <a:solidFill>
                  <a:srgbClr val="FFFFFF"/>
                </a:solidFill>
                <a:cs typeface="Arial" pitchFamily="34" charset="0"/>
              </a:rPr>
              <a:t>OF WOMEN BY ELIMINATING </a:t>
            </a:r>
            <a:r>
              <a:rPr lang="en-US" sz="1200" b="1">
                <a:solidFill>
                  <a:srgbClr val="FFFFFF"/>
                </a:solidFill>
                <a:cs typeface="Arial" pitchFamily="34" charset="0"/>
              </a:rPr>
              <a:t>GENDER DISCRIMINATION</a:t>
            </a:r>
          </a:p>
          <a:p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CuadroTexto 14"/>
          <p:cNvSpPr txBox="1"/>
          <p:nvPr/>
        </p:nvSpPr>
        <p:spPr>
          <a:xfrm>
            <a:off x="260449" y="1537048"/>
            <a:ext cx="23622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PROMOTE</a:t>
            </a:r>
          </a:p>
          <a:p>
            <a:r>
              <a:rPr lang="en-US" sz="1200" dirty="0">
                <a:solidFill>
                  <a:schemeClr val="bg1"/>
                </a:solidFill>
                <a:cs typeface="Arial" pitchFamily="34" charset="0"/>
              </a:rPr>
              <a:t>THE PRINCIPLE OF </a:t>
            </a:r>
            <a:r>
              <a:rPr lang="en-US" sz="1200" b="1" dirty="0">
                <a:solidFill>
                  <a:schemeClr val="bg1"/>
                </a:solidFill>
                <a:cs typeface="Arial" pitchFamily="34" charset="0"/>
              </a:rPr>
              <a:t>EQUAL OPPORTUNITIES IN THE LABOR MARKET</a:t>
            </a:r>
          </a:p>
          <a:p>
            <a:pPr algn="r"/>
            <a:endParaRPr lang="es-ES_tradnl" sz="1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Pentágono 19"/>
          <p:cNvSpPr>
            <a:spLocks noChangeArrowheads="1"/>
          </p:cNvSpPr>
          <p:nvPr/>
        </p:nvSpPr>
        <p:spPr bwMode="auto">
          <a:xfrm rot="10800000">
            <a:off x="5854799" y="3811935"/>
            <a:ext cx="2895600" cy="1952625"/>
          </a:xfrm>
          <a:prstGeom prst="homePlate">
            <a:avLst>
              <a:gd name="adj" fmla="val 49994"/>
            </a:avLst>
          </a:prstGeom>
          <a:solidFill>
            <a:srgbClr val="31859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CuadroTexto 17"/>
          <p:cNvSpPr txBox="1"/>
          <p:nvPr/>
        </p:nvSpPr>
        <p:spPr>
          <a:xfrm>
            <a:off x="6508849" y="4026248"/>
            <a:ext cx="2209800" cy="147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CONTRIBUTE</a:t>
            </a: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sz="120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TO THE ACCESS OF WOMEN TO DECISION-MAKING POSITIONS IN THE ECONOMY BY </a:t>
            </a: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ENHANCING THEIR BUSINESS AND MANAGEMENT ABILITIES</a:t>
            </a:r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Pentágono 21"/>
          <p:cNvSpPr>
            <a:spLocks noChangeArrowheads="1"/>
          </p:cNvSpPr>
          <p:nvPr/>
        </p:nvSpPr>
        <p:spPr bwMode="auto">
          <a:xfrm rot="10800000">
            <a:off x="5823049" y="1511648"/>
            <a:ext cx="2895600" cy="2119312"/>
          </a:xfrm>
          <a:prstGeom prst="homePlate">
            <a:avLst>
              <a:gd name="adj" fmla="val 49996"/>
            </a:avLst>
          </a:prstGeom>
          <a:solidFill>
            <a:srgbClr val="17375E">
              <a:alpha val="65881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CuadroTexto 16"/>
          <p:cNvSpPr txBox="1"/>
          <p:nvPr/>
        </p:nvSpPr>
        <p:spPr>
          <a:xfrm>
            <a:off x="6585049" y="1754535"/>
            <a:ext cx="22098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SUPPORT</a:t>
            </a: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sz="1200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THE DEVELOPMENT OF RELATIONS AMONG WOMEN ENTREPRENEURS OF THE REGION BY </a:t>
            </a: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PROMOTING BUSINESS AND TRAINING OPPORTUNITIES</a:t>
            </a:r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Pentágono 22"/>
          <p:cNvSpPr>
            <a:spLocks noChangeArrowheads="1"/>
          </p:cNvSpPr>
          <p:nvPr/>
        </p:nvSpPr>
        <p:spPr bwMode="auto">
          <a:xfrm>
            <a:off x="260449" y="3888135"/>
            <a:ext cx="2895600" cy="1952625"/>
          </a:xfrm>
          <a:prstGeom prst="homePlate">
            <a:avLst>
              <a:gd name="adj" fmla="val 49994"/>
            </a:avLst>
          </a:prstGeom>
          <a:solidFill>
            <a:srgbClr val="31859C">
              <a:alpha val="6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s-E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CuadroTexto 15"/>
          <p:cNvSpPr txBox="1"/>
          <p:nvPr/>
        </p:nvSpPr>
        <p:spPr>
          <a:xfrm>
            <a:off x="260449" y="4011960"/>
            <a:ext cx="2438400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alibri" pitchFamily="34" charset="0"/>
              </a:rPr>
              <a:t>EXERCISE</a:t>
            </a: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sz="1200" b="1">
                <a:solidFill>
                  <a:srgbClr val="FFFFFF"/>
                </a:solidFill>
                <a:latin typeface="Calibri" pitchFamily="34" charset="0"/>
              </a:rPr>
            </a:br>
            <a:r>
              <a:rPr lang="en-US" sz="1200" b="1">
                <a:solidFill>
                  <a:srgbClr val="FFFFFF"/>
                </a:solidFill>
                <a:latin typeface="Calibri" pitchFamily="34" charset="0"/>
              </a:rPr>
              <a:t>INFLUENCE ON THE PUBLIC OPINION</a:t>
            </a:r>
            <a:r>
              <a:rPr lang="en-US" sz="1200">
                <a:solidFill>
                  <a:srgbClr val="FFFFFF"/>
                </a:solidFill>
                <a:latin typeface="Calibri" pitchFamily="34" charset="0"/>
              </a:rPr>
              <a:t> THROUGH EVENTS, CAMPAIGNS AND LOBBYING TO AUTHORITIES IN ORDER TO STRENGTHEN THE LEGAL, SOCIAL AND ECONOMIC CONDITIONS OF WOMEN </a:t>
            </a:r>
            <a:endParaRPr lang="es-ES_tradnl" sz="12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BEGINNINGS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060848"/>
            <a:ext cx="3168352" cy="151216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8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060848"/>
            <a:ext cx="3528946" cy="151216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2 Marcador de contenido"/>
          <p:cNvSpPr>
            <a:spLocks noGrp="1"/>
          </p:cNvSpPr>
          <p:nvPr>
            <p:ph idx="1"/>
          </p:nvPr>
        </p:nvSpPr>
        <p:spPr>
          <a:xfrm>
            <a:off x="323528" y="3645025"/>
            <a:ext cx="7272808" cy="2232248"/>
          </a:xfrm>
        </p:spPr>
        <p:txBody>
          <a:bodyPr vert="horz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cap="all" dirty="0"/>
              <a:t>	 </a:t>
            </a:r>
            <a:endParaRPr lang="es-ES" sz="1600" cap="all" dirty="0"/>
          </a:p>
          <a:p>
            <a:pPr>
              <a:spcBef>
                <a:spcPts val="0"/>
              </a:spcBef>
              <a:buNone/>
            </a:pPr>
            <a:r>
              <a:rPr lang="en-US" sz="1600" cap="all" dirty="0"/>
              <a:t>	</a:t>
            </a:r>
            <a:r>
              <a:rPr lang="en-US" sz="16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AFAEMME’s official opening 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has been celebrated on the 17</a:t>
            </a:r>
            <a:r>
              <a:rPr lang="en-US" sz="1600" cap="all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th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 of September 2002 in the presence of Mr. </a:t>
            </a:r>
            <a:r>
              <a:rPr lang="en-US" sz="16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Rodrigo Rato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former Director of the International Monetary Fund; Mr. </a:t>
            </a:r>
            <a:r>
              <a:rPr lang="en-US" sz="16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Artur Mas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the Head of the Catalan Government; and Mr. </a:t>
            </a:r>
            <a:r>
              <a:rPr lang="en-US" sz="16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Juan Rosell</a:t>
            </a:r>
            <a:r>
              <a:rPr lang="en-US" sz="1600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, at that time President of Catalan Business Owners Organization.</a:t>
            </a:r>
            <a:endParaRPr lang="es-ES" sz="1600" cap="all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COOPERATION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179512" y="3228936"/>
            <a:ext cx="7991453" cy="27923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600" b="1" cap="all" dirty="0">
                <a:solidFill>
                  <a:srgbClr val="7F7F7F"/>
                </a:solidFill>
                <a:latin typeface="Arial"/>
                <a:cs typeface="Arial"/>
              </a:rPr>
              <a:t>	</a:t>
            </a:r>
            <a:endParaRPr lang="es-ES" sz="1600" cap="all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300" b="1" cap="all" dirty="0">
                <a:cs typeface="Arial"/>
              </a:rPr>
              <a:t>       </a:t>
            </a:r>
            <a:r>
              <a:rPr lang="en-GB" sz="1300" cap="all" dirty="0">
                <a:cs typeface="Arial"/>
              </a:rPr>
              <a:t>On the  12</a:t>
            </a:r>
            <a:r>
              <a:rPr lang="en-GB" sz="1300" cap="all" baseline="30000" dirty="0">
                <a:cs typeface="Arial"/>
              </a:rPr>
              <a:t>th</a:t>
            </a:r>
            <a:r>
              <a:rPr lang="en-GB" sz="1300" cap="all" dirty="0">
                <a:cs typeface="Arial"/>
              </a:rPr>
              <a:t> of November, 2008 </a:t>
            </a:r>
            <a:r>
              <a:rPr lang="en-GB" sz="1300" b="1" cap="all" dirty="0">
                <a:cs typeface="Arial"/>
              </a:rPr>
              <a:t>AFAEMME has signed with ASCAME a cooperation agreement  to strength the economic cooperation throughout the Mediterranean Region,</a:t>
            </a:r>
            <a:r>
              <a:rPr lang="en-GB" sz="1300" cap="all" dirty="0">
                <a:cs typeface="Arial"/>
              </a:rPr>
              <a:t> expressing a strategic vision of North-South cooperation and integration.</a:t>
            </a:r>
            <a:r>
              <a:rPr lang="en-GB" sz="1300" i="1" cap="all" dirty="0">
                <a:cs typeface="Arial"/>
              </a:rPr>
              <a:t> </a:t>
            </a:r>
            <a:endParaRPr lang="es-ES" sz="1300" b="1" cap="all" dirty="0">
              <a:cs typeface="Arial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300" cap="all" dirty="0">
                <a:cs typeface="Arial"/>
              </a:rPr>
              <a:t>	AFAEMME also contributes to the work of ASCAME’s </a:t>
            </a:r>
            <a:r>
              <a:rPr lang="en-GB" sz="1300" b="1" cap="all" dirty="0">
                <a:cs typeface="Arial"/>
              </a:rPr>
              <a:t>Women Entrepreneurs Commission</a:t>
            </a:r>
            <a:r>
              <a:rPr lang="en-GB" sz="1300" cap="all" dirty="0">
                <a:cs typeface="Arial"/>
              </a:rPr>
              <a:t> which has per missions: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300" cap="all" dirty="0">
                <a:cs typeface="Arial"/>
              </a:rPr>
              <a:t>	-the promotion of woman entrepreneurship;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300" cap="all" dirty="0">
                <a:cs typeface="Arial"/>
              </a:rPr>
              <a:t>	-the performance of woman managed companies;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300" cap="all" dirty="0">
                <a:cs typeface="Arial"/>
              </a:rPr>
              <a:t>	-the integration of new generations of young women entrepreneurs in the association’s life.</a:t>
            </a:r>
            <a:endParaRPr lang="es-ES" sz="1300" b="1" cap="all" dirty="0">
              <a:cs typeface="Arial"/>
            </a:endParaRPr>
          </a:p>
        </p:txBody>
      </p:sp>
      <p:pic>
        <p:nvPicPr>
          <p:cNvPr id="10" name="17 Imagen" descr="ASCAME Oficial 2"/>
          <p:cNvPicPr/>
          <p:nvPr/>
        </p:nvPicPr>
        <p:blipFill>
          <a:blip r:embed="rId4" cstate="print"/>
          <a:srcRect l="6130" t="17832" r="5826" b="9729"/>
          <a:stretch>
            <a:fillRect/>
          </a:stretch>
        </p:blipFill>
        <p:spPr bwMode="auto">
          <a:xfrm>
            <a:off x="3139041" y="1716768"/>
            <a:ext cx="2869618" cy="1685528"/>
          </a:xfrm>
          <a:prstGeom prst="rect">
            <a:avLst/>
          </a:prstGeom>
          <a:noFill/>
        </p:spPr>
      </p:pic>
      <p:pic>
        <p:nvPicPr>
          <p:cNvPr id="11" name="10 Imagen" descr="C:\Documents and Settings\usuario\Mis documentos\Downloads\_S691540.jpg"/>
          <p:cNvPicPr/>
          <p:nvPr/>
        </p:nvPicPr>
        <p:blipFill>
          <a:blip r:embed="rId5" cstate="print"/>
          <a:srcRect b="12052"/>
          <a:stretch>
            <a:fillRect/>
          </a:stretch>
        </p:blipFill>
        <p:spPr bwMode="auto">
          <a:xfrm>
            <a:off x="217459" y="1716768"/>
            <a:ext cx="2921582" cy="168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12" name="0 Imagen" descr="ascame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56176" y="2148816"/>
            <a:ext cx="2627784" cy="581980"/>
          </a:xfrm>
          <a:prstGeom prst="rect">
            <a:avLst/>
          </a:prstGeom>
        </p:spPr>
      </p:pic>
      <p:sp>
        <p:nvSpPr>
          <p:cNvPr id="13" name="CuadroTexto 9"/>
          <p:cNvSpPr txBox="1"/>
          <p:nvPr/>
        </p:nvSpPr>
        <p:spPr>
          <a:xfrm>
            <a:off x="539552" y="1268760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954B96"/>
                </a:solidFill>
              </a:rPr>
              <a:t>WITH </a:t>
            </a:r>
            <a:r>
              <a:rPr lang="en-US" sz="1200" b="1" dirty="0">
                <a:solidFill>
                  <a:srgbClr val="954B96"/>
                </a:solidFill>
                <a:latin typeface="Arial"/>
                <a:cs typeface="Arial"/>
              </a:rPr>
              <a:t>ASCAME (ASSOCIATION OF THE MEDITERRANEAN CHAMBER OF COMMERCE AND INDUSTRY</a:t>
            </a:r>
            <a:endParaRPr lang="es-ES_tradnl" sz="1200" b="1" dirty="0">
              <a:solidFill>
                <a:srgbClr val="954B9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954B96"/>
                </a:solidFill>
              </a:rPr>
              <a:t>AFAEMME COOPERATION</a:t>
            </a:r>
          </a:p>
        </p:txBody>
      </p:sp>
      <p:pic>
        <p:nvPicPr>
          <p:cNvPr id="9" name="Imagen 18" descr="AFAEMME-IN-300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5877272"/>
            <a:ext cx="1230759" cy="66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uadroTexto 9"/>
          <p:cNvSpPr txBox="1"/>
          <p:nvPr/>
        </p:nvSpPr>
        <p:spPr>
          <a:xfrm>
            <a:off x="539552" y="1484784"/>
            <a:ext cx="6624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rgbClr val="954B96"/>
                </a:solidFill>
              </a:rPr>
              <a:t>WITH </a:t>
            </a:r>
            <a:r>
              <a:rPr lang="en-US" sz="1400" b="1" dirty="0">
                <a:solidFill>
                  <a:srgbClr val="954B96"/>
                </a:solidFill>
                <a:latin typeface="Arial"/>
                <a:cs typeface="Arial"/>
              </a:rPr>
              <a:t>ANIMA INVESTMENT NETWORD</a:t>
            </a:r>
            <a:endParaRPr lang="es-ES_tradnl" sz="1400" b="1" dirty="0">
              <a:solidFill>
                <a:srgbClr val="954B96"/>
              </a:solidFill>
              <a:latin typeface="Arial"/>
              <a:cs typeface="Arial"/>
            </a:endParaRPr>
          </a:p>
        </p:txBody>
      </p:sp>
      <p:sp>
        <p:nvSpPr>
          <p:cNvPr id="16" name="2 Marcador de contenido"/>
          <p:cNvSpPr>
            <a:spLocks noGrp="1"/>
          </p:cNvSpPr>
          <p:nvPr>
            <p:ph idx="1"/>
          </p:nvPr>
        </p:nvSpPr>
        <p:spPr>
          <a:xfrm>
            <a:off x="251520" y="4149080"/>
            <a:ext cx="7977322" cy="210769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000" cap="all" dirty="0">
                <a:solidFill>
                  <a:srgbClr val="7F7F7F"/>
                </a:solidFill>
              </a:rPr>
              <a:t>	</a:t>
            </a:r>
            <a:r>
              <a:rPr lang="en-US" sz="1500" b="1" cap="all" dirty="0">
                <a:cs typeface="Arial"/>
              </a:rPr>
              <a:t>In June 2010 AFAEMME was nominated Treasurer of the Board of Directors of the ANIMA Investment Network, a</a:t>
            </a:r>
            <a:r>
              <a:rPr lang="en-US" sz="1500" cap="all" dirty="0">
                <a:cs typeface="Arial"/>
              </a:rPr>
              <a:t> </a:t>
            </a:r>
            <a:r>
              <a:rPr lang="en-US" sz="1500" b="1" cap="all" dirty="0">
                <a:cs typeface="Arial"/>
              </a:rPr>
              <a:t>multi-country platform for the economic development of the Mediterranean</a:t>
            </a:r>
            <a:r>
              <a:rPr lang="en-US" sz="1500" cap="all" dirty="0">
                <a:cs typeface="Arial"/>
              </a:rPr>
              <a:t>. </a:t>
            </a:r>
          </a:p>
          <a:p>
            <a:pPr>
              <a:spcBef>
                <a:spcPts val="0"/>
              </a:spcBef>
              <a:buNone/>
            </a:pPr>
            <a:endParaRPr lang="en-US" sz="1500" cap="all" dirty="0">
              <a:cs typeface="Arial"/>
            </a:endParaRPr>
          </a:p>
          <a:p>
            <a:pPr>
              <a:spcBef>
                <a:spcPts val="0"/>
              </a:spcBef>
              <a:buNone/>
            </a:pPr>
            <a:r>
              <a:rPr lang="en-US" sz="1500" cap="all" dirty="0">
                <a:cs typeface="Arial"/>
              </a:rPr>
              <a:t> 	AFAEMME also collaborates with ANIMA in the implementation of regional projects, aiming at promoting the Mediterranean’s economic growth and the business cooperation between both shores of the Mediterranean</a:t>
            </a:r>
            <a:r>
              <a:rPr lang="en-US" sz="1500" cap="all" dirty="0">
                <a:solidFill>
                  <a:srgbClr val="7F7F7F"/>
                </a:solidFill>
                <a:latin typeface="Arial"/>
                <a:cs typeface="Arial"/>
              </a:rPr>
              <a:t>.</a:t>
            </a:r>
            <a:endParaRPr lang="es-ES" sz="1500" cap="all" dirty="0">
              <a:solidFill>
                <a:srgbClr val="7F7F7F"/>
              </a:solidFill>
              <a:latin typeface="Arial"/>
              <a:cs typeface="Arial"/>
            </a:endParaRPr>
          </a:p>
          <a:p>
            <a:pPr>
              <a:buNone/>
            </a:pPr>
            <a:endParaRPr lang="es-ES" sz="1500" cap="all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17" name="2 Imagen" descr="Grupo de Mujeres-Board ANIMA.JPG"/>
          <p:cNvPicPr/>
          <p:nvPr/>
        </p:nvPicPr>
        <p:blipFill>
          <a:blip r:embed="rId4" cstate="print"/>
          <a:srcRect t="14630" b="28244"/>
          <a:stretch>
            <a:fillRect/>
          </a:stretch>
        </p:blipFill>
        <p:spPr bwMode="auto">
          <a:xfrm>
            <a:off x="107504" y="1844824"/>
            <a:ext cx="5868736" cy="22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7 Imagen" descr="logo-anima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564904"/>
            <a:ext cx="2510208" cy="601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482</Words>
  <Application>Microsoft Office PowerPoint</Application>
  <PresentationFormat>Presentación en pantalla (4:3)</PresentationFormat>
  <Paragraphs>143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Arial Narrow</vt:lpstr>
      <vt:lpstr>Calibri</vt:lpstr>
      <vt:lpstr>Times New Roman</vt:lpstr>
      <vt:lpstr>ヒラギノ角ゴ Pro W3</vt:lpstr>
      <vt:lpstr>Thème Office</vt:lpstr>
      <vt:lpstr>AFAEMME</vt:lpstr>
      <vt:lpstr>AFAEMME PRESENTATION</vt:lpstr>
      <vt:lpstr>AFAEMME ROLES </vt:lpstr>
      <vt:lpstr>AFAEMME MEMBERS</vt:lpstr>
      <vt:lpstr>AFAEMME MEMBERS</vt:lpstr>
      <vt:lpstr>AFAEMME OBJECTIVES</vt:lpstr>
      <vt:lpstr>AFAEMME BEGINNINGS</vt:lpstr>
      <vt:lpstr>AFAEMME COOPERATION</vt:lpstr>
      <vt:lpstr>AFAEMME COOPERATION</vt:lpstr>
      <vt:lpstr>AFAEMME COOPERATION</vt:lpstr>
      <vt:lpstr>AFAEMME COOPERATION</vt:lpstr>
      <vt:lpstr>Presentación de PowerPoint</vt:lpstr>
      <vt:lpstr>Presentación de PowerPoint</vt:lpstr>
      <vt:lpstr>Presentación de PowerPoint</vt:lpstr>
      <vt:lpstr>THE PROJECT</vt:lpstr>
      <vt:lpstr>THE PROJECT</vt:lpstr>
      <vt:lpstr>Presentación de PowerPoint</vt:lpstr>
      <vt:lpstr>THE PROJECT GOALS</vt:lpstr>
      <vt:lpstr>Presentación de PowerPoint</vt:lpstr>
      <vt:lpstr>THE PROJECT</vt:lpstr>
      <vt:lpstr>PHASE I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Admin</dc:creator>
  <cp:lastModifiedBy>MHelena</cp:lastModifiedBy>
  <cp:revision>31</cp:revision>
  <dcterms:created xsi:type="dcterms:W3CDTF">2018-06-05T07:29:57Z</dcterms:created>
  <dcterms:modified xsi:type="dcterms:W3CDTF">2018-06-26T16:56:10Z</dcterms:modified>
</cp:coreProperties>
</file>